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3.xml" ContentType="application/vnd.openxmlformats-officedocument.presentationml.notesSlide+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85" r:id="rId2"/>
    <p:sldId id="297" r:id="rId3"/>
    <p:sldId id="288" r:id="rId4"/>
    <p:sldId id="289" r:id="rId5"/>
    <p:sldId id="290" r:id="rId6"/>
    <p:sldId id="298" r:id="rId7"/>
    <p:sldId id="299" r:id="rId8"/>
    <p:sldId id="300" r:id="rId9"/>
    <p:sldId id="301" r:id="rId10"/>
    <p:sldId id="303" r:id="rId11"/>
    <p:sldId id="302" r:id="rId12"/>
    <p:sldId id="304" r:id="rId13"/>
    <p:sldId id="30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angus" initials="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4568" autoAdjust="0"/>
    <p:restoredTop sz="99862" autoAdjust="0"/>
  </p:normalViewPr>
  <p:slideViewPr>
    <p:cSldViewPr snapToObjects="1">
      <p:cViewPr>
        <p:scale>
          <a:sx n="114" d="100"/>
          <a:sy n="114" d="100"/>
        </p:scale>
        <p:origin x="-88"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handoutMaster" Target="handoutMasters/handout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0F2AA2-5999-694E-BECA-C04EC3787B8C}" type="datetimeFigureOut">
              <a:rPr lang="en-US" smtClean="0"/>
              <a:pPr/>
              <a:t>3/29/10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A4697-4BF1-8641-A5B7-669F436B777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CD9A-5347-214B-B462-C810CCF1BB3F}" type="datetimeFigureOut">
              <a:rPr lang="en-US" smtClean="0"/>
              <a:pPr/>
              <a:t>3/29/10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2996E-56A2-774B-BE5F-75BF2288B6F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22996E-56A2-774B-BE5F-75BF2288B6FA}"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22996E-56A2-774B-BE5F-75BF2288B6FA}"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22996E-56A2-774B-BE5F-75BF2288B6F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352800" y="6356350"/>
            <a:ext cx="5334000" cy="365125"/>
          </a:xfrm>
          <a:prstGeom prst="rect">
            <a:avLst/>
          </a:prstGeom>
        </p:spPr>
        <p:txBody>
          <a:bodyPr/>
          <a:lstStyle/>
          <a:p>
            <a:endParaRPr lang="en-US"/>
          </a:p>
        </p:txBody>
      </p:sp>
      <p:sp>
        <p:nvSpPr>
          <p:cNvPr id="5" name="Footer Placeholder 4"/>
          <p:cNvSpPr>
            <a:spLocks noGrp="1"/>
          </p:cNvSpPr>
          <p:nvPr>
            <p:ph type="ftr" sz="quarter" idx="11"/>
          </p:nvPr>
        </p:nvSpPr>
        <p:spPr>
          <a:xfrm>
            <a:off x="6705600" y="6356350"/>
            <a:ext cx="1981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352800" y="6356350"/>
            <a:ext cx="5334000" cy="365125"/>
          </a:xfrm>
          <a:prstGeom prst="rect">
            <a:avLst/>
          </a:prstGeom>
        </p:spPr>
        <p:txBody>
          <a:bodyPr/>
          <a:lstStyle/>
          <a:p>
            <a:endParaRPr lang="en-US"/>
          </a:p>
        </p:txBody>
      </p:sp>
      <p:sp>
        <p:nvSpPr>
          <p:cNvPr id="8" name="Footer Placeholder 7"/>
          <p:cNvSpPr>
            <a:spLocks noGrp="1"/>
          </p:cNvSpPr>
          <p:nvPr>
            <p:ph type="ftr" sz="quarter" idx="11"/>
          </p:nvPr>
        </p:nvSpPr>
        <p:spPr>
          <a:xfrm>
            <a:off x="6705600" y="6356350"/>
            <a:ext cx="19812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352800" y="6356350"/>
            <a:ext cx="5334000" cy="365125"/>
          </a:xfrm>
          <a:prstGeom prst="rect">
            <a:avLst/>
          </a:prstGeom>
        </p:spPr>
        <p:txBody>
          <a:bodyPr/>
          <a:lstStyle/>
          <a:p>
            <a:endParaRPr lang="en-US"/>
          </a:p>
        </p:txBody>
      </p:sp>
      <p:sp>
        <p:nvSpPr>
          <p:cNvPr id="4" name="Footer Placeholder 3"/>
          <p:cNvSpPr>
            <a:spLocks noGrp="1"/>
          </p:cNvSpPr>
          <p:nvPr>
            <p:ph type="ftr" sz="quarter" idx="11"/>
          </p:nvPr>
        </p:nvSpPr>
        <p:spPr>
          <a:xfrm>
            <a:off x="6705600" y="6356350"/>
            <a:ext cx="19812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52800" y="6356350"/>
            <a:ext cx="5334000" cy="365125"/>
          </a:xfrm>
          <a:prstGeom prst="rect">
            <a:avLst/>
          </a:prstGeom>
        </p:spPr>
        <p:txBody>
          <a:bodyPr/>
          <a:lstStyle/>
          <a:p>
            <a:endParaRPr lang="en-US"/>
          </a:p>
        </p:txBody>
      </p:sp>
      <p:sp>
        <p:nvSpPr>
          <p:cNvPr id="3" name="Footer Placeholder 2"/>
          <p:cNvSpPr>
            <a:spLocks noGrp="1"/>
          </p:cNvSpPr>
          <p:nvPr>
            <p:ph type="ftr" sz="quarter" idx="11"/>
          </p:nvPr>
        </p:nvSpPr>
        <p:spPr>
          <a:xfrm>
            <a:off x="6705600" y="6356350"/>
            <a:ext cx="19812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52800" y="6356350"/>
            <a:ext cx="5334000" cy="365125"/>
          </a:xfrm>
          <a:prstGeom prst="rect">
            <a:avLst/>
          </a:prstGeom>
        </p:spPr>
        <p:txBody>
          <a:bodyPr/>
          <a:lstStyle/>
          <a:p>
            <a:endParaRPr lang="en-US"/>
          </a:p>
        </p:txBody>
      </p:sp>
      <p:sp>
        <p:nvSpPr>
          <p:cNvPr id="6" name="Footer Placeholder 5"/>
          <p:cNvSpPr>
            <a:spLocks noGrp="1"/>
          </p:cNvSpPr>
          <p:nvPr>
            <p:ph type="ftr" sz="quarter" idx="11"/>
          </p:nvPr>
        </p:nvSpPr>
        <p:spPr>
          <a:xfrm>
            <a:off x="6705600" y="6356350"/>
            <a:ext cx="19812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E18E732-274E-2849-9511-2414074138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3657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txBox="1">
            <a:spLocks/>
          </p:cNvSpPr>
          <p:nvPr userDrawn="1"/>
        </p:nvSpPr>
        <p:spPr>
          <a:xfrm>
            <a:off x="457200" y="6356350"/>
            <a:ext cx="28194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MAT 594CM </a:t>
            </a: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S2010</a:t>
            </a:r>
            <a:endPar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8" name="Footer Placeholder 4"/>
          <p:cNvSpPr txBox="1">
            <a:spLocks/>
          </p:cNvSpPr>
          <p:nvPr userDrawn="1"/>
        </p:nvSpPr>
        <p:spPr>
          <a:xfrm>
            <a:off x="2971800" y="6356350"/>
            <a:ext cx="33528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Fundamentals of Spatial Computing </a:t>
            </a:r>
          </a:p>
        </p:txBody>
      </p:sp>
      <p:sp>
        <p:nvSpPr>
          <p:cNvPr id="9" name="Footer Placeholder 4"/>
          <p:cNvSpPr txBox="1">
            <a:spLocks/>
          </p:cNvSpPr>
          <p:nvPr userDrawn="1"/>
        </p:nvSpPr>
        <p:spPr>
          <a:xfrm>
            <a:off x="6324600" y="6356350"/>
            <a:ext cx="23622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Angus </a:t>
            </a:r>
            <a:r>
              <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rPr>
              <a:t>Forbes</a:t>
            </a:r>
            <a:endParaRPr kumimoji="0" lang="en-US" sz="12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11" name="Rectangle 10"/>
          <p:cNvSpPr/>
          <p:nvPr userDrawn="1"/>
        </p:nvSpPr>
        <p:spPr>
          <a:xfrm>
            <a:off x="0" y="0"/>
            <a:ext cx="9144000" cy="990600"/>
          </a:xfrm>
          <a:prstGeom prst="rect">
            <a:avLst/>
          </a:prstGeom>
          <a:solidFill>
            <a:schemeClr val="accent5">
              <a:lumMod val="60000"/>
              <a:lumOff val="40000"/>
            </a:schemeClr>
          </a:solidFill>
          <a:ln w="0">
            <a:solidFill>
              <a:schemeClr val="accent1">
                <a:shade val="95000"/>
                <a:satMod val="105000"/>
                <a:alpha val="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a:buNone/>
            </a:pPr>
            <a:r>
              <a:rPr lang="en-US" dirty="0" smtClean="0"/>
              <a:t>Today:</a:t>
            </a:r>
          </a:p>
          <a:p>
            <a:pPr>
              <a:buNone/>
            </a:pPr>
            <a:r>
              <a:rPr lang="en-US" dirty="0" smtClean="0"/>
              <a:t>	- MAT 594CM Forums (</a:t>
            </a:r>
            <a:r>
              <a:rPr lang="en-US" dirty="0" err="1" smtClean="0"/>
              <a:t>Ritesh</a:t>
            </a:r>
            <a:r>
              <a:rPr lang="en-US" dirty="0" smtClean="0"/>
              <a:t>)</a:t>
            </a:r>
          </a:p>
          <a:p>
            <a:pPr>
              <a:buNone/>
            </a:pPr>
            <a:r>
              <a:rPr lang="en-US" dirty="0" smtClean="0"/>
              <a:t>	- Problem Set #1 online, due April 15th</a:t>
            </a:r>
          </a:p>
          <a:p>
            <a:pPr>
              <a:buNone/>
            </a:pPr>
            <a:r>
              <a:rPr lang="en-US" dirty="0" smtClean="0"/>
              <a:t>	- Need to move to lower-level </a:t>
            </a:r>
            <a:r>
              <a:rPr lang="en-US" dirty="0" smtClean="0"/>
              <a:t>coding environment</a:t>
            </a:r>
            <a:endParaRPr lang="en-US" dirty="0" smtClean="0"/>
          </a:p>
          <a:p>
            <a:pPr>
              <a:buNone/>
            </a:pPr>
            <a:r>
              <a:rPr lang="en-US" dirty="0" smtClean="0"/>
              <a:t>	- Dot product, Vector product</a:t>
            </a:r>
          </a:p>
          <a:p>
            <a:pPr>
              <a:buNone/>
            </a:pPr>
            <a:r>
              <a:rPr lang="en-US" dirty="0" smtClean="0"/>
              <a:t>	- Calculating </a:t>
            </a:r>
            <a:r>
              <a:rPr lang="en-US" dirty="0" err="1" smtClean="0"/>
              <a:t>n</a:t>
            </a:r>
            <a:r>
              <a:rPr lang="en-US" dirty="0" err="1" smtClean="0"/>
              <a:t>ormals</a:t>
            </a:r>
            <a:r>
              <a:rPr lang="en-US" dirty="0" smtClean="0"/>
              <a:t> for lighting</a:t>
            </a:r>
          </a:p>
          <a:p>
            <a:pPr>
              <a:buNone/>
            </a:pPr>
            <a:r>
              <a:rPr lang="en-US" dirty="0" smtClean="0"/>
              <a:t>	- 6 DOF camera</a:t>
            </a:r>
            <a:endParaRPr lang="en-US" dirty="0" smtClean="0"/>
          </a:p>
          <a:p>
            <a:pPr>
              <a:buNone/>
            </a:pPr>
            <a:r>
              <a:rPr lang="en-US" dirty="0" smtClean="0"/>
              <a:t>	- </a:t>
            </a:r>
            <a:r>
              <a:rPr lang="en-US" dirty="0" smtClean="0"/>
              <a:t>Blend modes, Depth testing </a:t>
            </a:r>
          </a:p>
          <a:p>
            <a:pPr>
              <a:buNone/>
            </a:pPr>
            <a:r>
              <a:rPr lang="en-US" dirty="0" smtClean="0"/>
              <a:t>	- Object “picking”, project/</a:t>
            </a:r>
            <a:r>
              <a:rPr lang="en-US" dirty="0" err="1" smtClean="0"/>
              <a:t>unproject</a:t>
            </a:r>
            <a:r>
              <a:rPr lang="en-US" dirty="0" smtClean="0"/>
              <a:t> methods</a:t>
            </a:r>
          </a:p>
          <a:p>
            <a:pPr>
              <a:buNone/>
            </a:pPr>
            <a:r>
              <a:rPr lang="en-US" dirty="0" smtClean="0"/>
              <a:t>	- Simple animation   </a:t>
            </a:r>
            <a:endParaRPr lang="en-US" dirty="0" smtClean="0"/>
          </a:p>
          <a:p>
            <a:pPr>
              <a:buNone/>
            </a:pPr>
            <a:endParaRPr lang="en-US" dirty="0" smtClean="0"/>
          </a:p>
          <a:p>
            <a:pPr>
              <a:buNone/>
            </a:pPr>
            <a:endParaRPr lang="en-US" dirty="0" smtClean="0"/>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gluPerspective</a:t>
            </a:r>
            <a:r>
              <a:rPr lang="en-US" dirty="0" smtClean="0"/>
              <a:t> </a:t>
            </a:r>
            <a:r>
              <a:rPr lang="en-US" dirty="0" err="1" smtClean="0"/>
              <a:t>pseudocode</a:t>
            </a:r>
            <a:endParaRPr lang="en-US" dirty="0"/>
          </a:p>
        </p:txBody>
      </p:sp>
      <p:sp>
        <p:nvSpPr>
          <p:cNvPr id="3" name="Content Placeholder 2"/>
          <p:cNvSpPr>
            <a:spLocks noGrp="1"/>
          </p:cNvSpPr>
          <p:nvPr>
            <p:ph idx="1"/>
          </p:nvPr>
        </p:nvSpPr>
        <p:spPr/>
        <p:txBody>
          <a:bodyPr/>
          <a:lstStyle/>
          <a:p>
            <a:pPr>
              <a:buNone/>
            </a:pPr>
            <a:r>
              <a:rPr lang="en-US" dirty="0" err="1" smtClean="0"/>
              <a:t>gluPerspective</a:t>
            </a:r>
            <a:r>
              <a:rPr lang="en-US" dirty="0" err="1" smtClean="0"/>
              <a:t>(fovy</a:t>
            </a:r>
            <a:r>
              <a:rPr lang="en-US" dirty="0" smtClean="0"/>
              <a:t>,</a:t>
            </a:r>
            <a:r>
              <a:rPr lang="en-US" dirty="0" smtClean="0"/>
              <a:t> aspect</a:t>
            </a:r>
            <a:r>
              <a:rPr lang="en-US" dirty="0" smtClean="0"/>
              <a:t>,</a:t>
            </a:r>
            <a:r>
              <a:rPr lang="en-US" dirty="0" smtClean="0"/>
              <a:t> </a:t>
            </a:r>
            <a:r>
              <a:rPr lang="en-US" dirty="0" err="1" smtClean="0"/>
              <a:t>zNear</a:t>
            </a:r>
            <a:r>
              <a:rPr lang="en-US" dirty="0" smtClean="0"/>
              <a:t>,</a:t>
            </a:r>
            <a:r>
              <a:rPr lang="en-US" dirty="0" smtClean="0"/>
              <a:t> </a:t>
            </a:r>
            <a:r>
              <a:rPr lang="en-US" dirty="0" err="1" smtClean="0"/>
              <a:t>zFar</a:t>
            </a:r>
            <a:r>
              <a:rPr lang="en-US" dirty="0" smtClean="0"/>
              <a:t>)</a:t>
            </a:r>
          </a:p>
          <a:p>
            <a:pPr>
              <a:buNone/>
            </a:pPr>
            <a:r>
              <a:rPr lang="en-US" dirty="0" smtClean="0"/>
              <a:t>{</a:t>
            </a:r>
          </a:p>
          <a:p>
            <a:pPr>
              <a:buNone/>
            </a:pPr>
            <a:r>
              <a:rPr lang="en-US" dirty="0" smtClean="0"/>
              <a:t>   </a:t>
            </a:r>
            <a:r>
              <a:rPr lang="en-US" dirty="0" err="1" smtClean="0"/>
              <a:t>ymax</a:t>
            </a:r>
            <a:r>
              <a:rPr lang="en-US" dirty="0" smtClean="0"/>
              <a:t> = </a:t>
            </a:r>
            <a:r>
              <a:rPr lang="en-US" dirty="0" err="1" smtClean="0"/>
              <a:t>zNear</a:t>
            </a:r>
            <a:r>
              <a:rPr lang="en-US" dirty="0" smtClean="0"/>
              <a:t> * </a:t>
            </a:r>
            <a:r>
              <a:rPr lang="en-US" dirty="0" err="1" smtClean="0"/>
              <a:t>tan(fovy</a:t>
            </a:r>
            <a:r>
              <a:rPr lang="en-US" dirty="0" smtClean="0"/>
              <a:t> *</a:t>
            </a:r>
            <a:r>
              <a:rPr lang="en-US" dirty="0" smtClean="0"/>
              <a:t> PI </a:t>
            </a:r>
            <a:r>
              <a:rPr lang="en-US" dirty="0" smtClean="0"/>
              <a:t>/ 360.0);</a:t>
            </a:r>
          </a:p>
          <a:p>
            <a:pPr>
              <a:buNone/>
            </a:pPr>
            <a:r>
              <a:rPr lang="en-US" dirty="0" smtClean="0"/>
              <a:t>   </a:t>
            </a:r>
            <a:r>
              <a:rPr lang="en-US" dirty="0" err="1" smtClean="0"/>
              <a:t>ymin</a:t>
            </a:r>
            <a:r>
              <a:rPr lang="en-US" dirty="0" smtClean="0"/>
              <a:t> = -</a:t>
            </a:r>
            <a:r>
              <a:rPr lang="en-US" dirty="0" err="1" smtClean="0"/>
              <a:t>ymax</a:t>
            </a:r>
            <a:r>
              <a:rPr lang="en-US" dirty="0" smtClean="0"/>
              <a:t>;</a:t>
            </a:r>
          </a:p>
          <a:p>
            <a:pPr>
              <a:buNone/>
            </a:pPr>
            <a:endParaRPr lang="en-US" dirty="0" smtClean="0"/>
          </a:p>
          <a:p>
            <a:pPr>
              <a:buNone/>
            </a:pPr>
            <a:r>
              <a:rPr lang="en-US" dirty="0" smtClean="0"/>
              <a:t>   </a:t>
            </a:r>
            <a:r>
              <a:rPr lang="en-US" dirty="0" err="1" smtClean="0"/>
              <a:t>xmin</a:t>
            </a:r>
            <a:r>
              <a:rPr lang="en-US" dirty="0" smtClean="0"/>
              <a:t> = </a:t>
            </a:r>
            <a:r>
              <a:rPr lang="en-US" dirty="0" err="1" smtClean="0"/>
              <a:t>ymin</a:t>
            </a:r>
            <a:r>
              <a:rPr lang="en-US" dirty="0" smtClean="0"/>
              <a:t> * aspect;</a:t>
            </a:r>
          </a:p>
          <a:p>
            <a:pPr>
              <a:buNone/>
            </a:pPr>
            <a:r>
              <a:rPr lang="en-US" dirty="0" smtClean="0"/>
              <a:t>   </a:t>
            </a:r>
            <a:r>
              <a:rPr lang="en-US" dirty="0" err="1" smtClean="0"/>
              <a:t>xmax</a:t>
            </a:r>
            <a:r>
              <a:rPr lang="en-US" dirty="0" smtClean="0"/>
              <a:t> = </a:t>
            </a:r>
            <a:r>
              <a:rPr lang="en-US" dirty="0" err="1" smtClean="0"/>
              <a:t>ymax</a:t>
            </a:r>
            <a:r>
              <a:rPr lang="en-US" dirty="0" smtClean="0"/>
              <a:t> * aspect;</a:t>
            </a:r>
          </a:p>
          <a:p>
            <a:pPr>
              <a:buNone/>
            </a:pPr>
            <a:endParaRPr lang="en-US" dirty="0" smtClean="0"/>
          </a:p>
          <a:p>
            <a:pPr>
              <a:buNone/>
            </a:pPr>
            <a:r>
              <a:rPr lang="en-US" dirty="0" smtClean="0"/>
              <a:t>   </a:t>
            </a:r>
            <a:r>
              <a:rPr lang="en-US" dirty="0" err="1" smtClean="0"/>
              <a:t>glFrustum(xmin</a:t>
            </a:r>
            <a:r>
              <a:rPr lang="en-US" dirty="0" smtClean="0"/>
              <a:t>, </a:t>
            </a:r>
            <a:r>
              <a:rPr lang="en-US" dirty="0" err="1" smtClean="0"/>
              <a:t>xmax</a:t>
            </a:r>
            <a:r>
              <a:rPr lang="en-US" dirty="0" smtClean="0"/>
              <a:t>, </a:t>
            </a:r>
            <a:r>
              <a:rPr lang="en-US" dirty="0" err="1" smtClean="0"/>
              <a:t>ymin</a:t>
            </a:r>
            <a:r>
              <a:rPr lang="en-US" dirty="0" smtClean="0"/>
              <a:t>, </a:t>
            </a:r>
            <a:r>
              <a:rPr lang="en-US" dirty="0" err="1" smtClean="0"/>
              <a:t>ymax</a:t>
            </a:r>
            <a:r>
              <a:rPr lang="en-US" dirty="0" smtClean="0"/>
              <a:t>, </a:t>
            </a:r>
            <a:r>
              <a:rPr lang="en-US" dirty="0" err="1" smtClean="0"/>
              <a:t>zNear</a:t>
            </a:r>
            <a:r>
              <a:rPr lang="en-US" dirty="0" smtClean="0"/>
              <a:t>, </a:t>
            </a:r>
            <a:r>
              <a:rPr lang="en-US" dirty="0" err="1" smtClean="0"/>
              <a:t>zFar</a:t>
            </a:r>
            <a:r>
              <a:rPr lang="en-US" dirty="0" smtClean="0"/>
              <a:t>);</a:t>
            </a:r>
          </a:p>
          <a:p>
            <a:pPr>
              <a:buNone/>
            </a:pPr>
            <a:r>
              <a:rPr lang="en-US" dirty="0" smtClean="0"/>
              <a: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glFrustum</a:t>
            </a:r>
            <a:r>
              <a:rPr lang="en-US" dirty="0" smtClean="0"/>
              <a:t> </a:t>
            </a:r>
            <a:r>
              <a:rPr lang="en-US" dirty="0" err="1" smtClean="0"/>
              <a:t>pseudocode</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a:buNone/>
            </a:pPr>
            <a:r>
              <a:rPr lang="en-US" dirty="0" err="1" smtClean="0"/>
              <a:t>glFrustum(xmin</a:t>
            </a:r>
            <a:r>
              <a:rPr lang="en-US" dirty="0" smtClean="0"/>
              <a:t>, </a:t>
            </a:r>
            <a:r>
              <a:rPr lang="en-US" dirty="0" err="1" smtClean="0"/>
              <a:t>xmax</a:t>
            </a:r>
            <a:r>
              <a:rPr lang="en-US" dirty="0" smtClean="0"/>
              <a:t>, </a:t>
            </a:r>
            <a:r>
              <a:rPr lang="en-US" dirty="0" err="1" smtClean="0"/>
              <a:t>ymin</a:t>
            </a:r>
            <a:r>
              <a:rPr lang="en-US" dirty="0" smtClean="0"/>
              <a:t>, </a:t>
            </a:r>
            <a:r>
              <a:rPr lang="en-US" dirty="0" err="1" smtClean="0"/>
              <a:t>ymax</a:t>
            </a:r>
            <a:r>
              <a:rPr lang="en-US" dirty="0" smtClean="0"/>
              <a:t>, </a:t>
            </a:r>
            <a:r>
              <a:rPr lang="en-US" dirty="0" err="1" smtClean="0"/>
              <a:t>zNear</a:t>
            </a:r>
            <a:r>
              <a:rPr lang="en-US" dirty="0" smtClean="0"/>
              <a:t>, </a:t>
            </a:r>
            <a:r>
              <a:rPr lang="en-US" dirty="0" err="1" smtClean="0"/>
              <a:t>zFar</a:t>
            </a:r>
            <a:r>
              <a:rPr lang="en-US" dirty="0" smtClean="0"/>
              <a:t>)</a:t>
            </a:r>
          </a:p>
          <a:p>
            <a:pPr>
              <a:buNone/>
            </a:pPr>
            <a:r>
              <a:rPr lang="en-US" dirty="0" smtClean="0"/>
              <a:t>{</a:t>
            </a:r>
            <a:endParaRPr lang="en-US" dirty="0" smtClean="0"/>
          </a:p>
          <a:p>
            <a:pPr>
              <a:buNone/>
            </a:pPr>
            <a:r>
              <a:rPr lang="en-US" dirty="0" smtClean="0"/>
              <a:t>	top </a:t>
            </a:r>
            <a:r>
              <a:rPr lang="en-US" dirty="0" smtClean="0"/>
              <a:t>= </a:t>
            </a:r>
            <a:r>
              <a:rPr lang="en-US" dirty="0" err="1" smtClean="0"/>
              <a:t>near_dist</a:t>
            </a:r>
            <a:r>
              <a:rPr lang="en-US" dirty="0" smtClean="0"/>
              <a:t> * </a:t>
            </a:r>
            <a:r>
              <a:rPr lang="en-US" dirty="0" err="1" smtClean="0"/>
              <a:t>tanf(fov</a:t>
            </a:r>
            <a:r>
              <a:rPr lang="en-US" dirty="0" smtClean="0"/>
              <a:t> * 0.5f);</a:t>
            </a:r>
            <a:endParaRPr lang="en-US" dirty="0" smtClean="0"/>
          </a:p>
          <a:p>
            <a:pPr>
              <a:buNone/>
            </a:pPr>
            <a:r>
              <a:rPr lang="en-US" dirty="0" smtClean="0"/>
              <a:t>	right </a:t>
            </a:r>
            <a:r>
              <a:rPr lang="en-US" dirty="0" smtClean="0"/>
              <a:t>= top * aspect;</a:t>
            </a:r>
            <a:endParaRPr lang="en-US" dirty="0" smtClean="0"/>
          </a:p>
          <a:p>
            <a:pPr>
              <a:buNone/>
            </a:pPr>
            <a:r>
              <a:rPr lang="en-US" dirty="0" smtClean="0"/>
              <a:t>	</a:t>
            </a:r>
            <a:r>
              <a:rPr lang="en-US" dirty="0" smtClean="0"/>
              <a:t>bottom </a:t>
            </a:r>
            <a:r>
              <a:rPr lang="en-US" dirty="0" smtClean="0"/>
              <a:t>= -top;</a:t>
            </a:r>
            <a:endParaRPr lang="en-US" dirty="0" smtClean="0"/>
          </a:p>
          <a:p>
            <a:pPr>
              <a:buNone/>
            </a:pPr>
            <a:r>
              <a:rPr lang="en-US" dirty="0" smtClean="0"/>
              <a:t>	left </a:t>
            </a:r>
            <a:r>
              <a:rPr lang="en-US" dirty="0" smtClean="0"/>
              <a:t>= -right;</a:t>
            </a:r>
          </a:p>
          <a:p>
            <a:pPr>
              <a:buNone/>
            </a:pPr>
            <a:endParaRPr lang="en-US" dirty="0" smtClean="0"/>
          </a:p>
          <a:p>
            <a:pPr>
              <a:buNone/>
            </a:pPr>
            <a:r>
              <a:rPr lang="en-US" dirty="0" smtClean="0"/>
              <a:t>	</a:t>
            </a:r>
            <a:r>
              <a:rPr lang="en-US" dirty="0" err="1" smtClean="0"/>
              <a:t>two_near_dist</a:t>
            </a:r>
            <a:r>
              <a:rPr lang="en-US" dirty="0" smtClean="0"/>
              <a:t> </a:t>
            </a:r>
            <a:r>
              <a:rPr lang="en-US" dirty="0" smtClean="0"/>
              <a:t>= 2.0f * </a:t>
            </a:r>
            <a:r>
              <a:rPr lang="en-US" dirty="0" err="1" smtClean="0"/>
              <a:t>near_dist</a:t>
            </a:r>
            <a:r>
              <a:rPr lang="en-US" dirty="0" smtClean="0"/>
              <a:t>;</a:t>
            </a:r>
            <a:endParaRPr lang="en-US" dirty="0" smtClean="0"/>
          </a:p>
          <a:p>
            <a:pPr>
              <a:buNone/>
            </a:pPr>
            <a:r>
              <a:rPr lang="en-US" dirty="0" smtClean="0"/>
              <a:t>	</a:t>
            </a:r>
            <a:r>
              <a:rPr lang="en-US" dirty="0" err="1" smtClean="0"/>
              <a:t>right_minus_left</a:t>
            </a:r>
            <a:r>
              <a:rPr lang="en-US" dirty="0" smtClean="0"/>
              <a:t> </a:t>
            </a:r>
            <a:r>
              <a:rPr lang="en-US" dirty="0" smtClean="0"/>
              <a:t>= right - left;</a:t>
            </a:r>
            <a:endParaRPr lang="en-US" dirty="0" smtClean="0"/>
          </a:p>
          <a:p>
            <a:pPr>
              <a:buNone/>
            </a:pPr>
            <a:r>
              <a:rPr lang="en-US" dirty="0" smtClean="0"/>
              <a:t>	</a:t>
            </a:r>
            <a:r>
              <a:rPr lang="en-US" dirty="0" err="1" smtClean="0"/>
              <a:t>top_minus_bottom</a:t>
            </a:r>
            <a:r>
              <a:rPr lang="en-US" dirty="0" smtClean="0"/>
              <a:t> </a:t>
            </a:r>
            <a:r>
              <a:rPr lang="en-US" dirty="0" smtClean="0"/>
              <a:t>= top - bottom;</a:t>
            </a:r>
            <a:endParaRPr lang="en-US" dirty="0" smtClean="0"/>
          </a:p>
          <a:p>
            <a:pPr>
              <a:buNone/>
            </a:pPr>
            <a:r>
              <a:rPr lang="en-US" dirty="0" smtClean="0"/>
              <a:t>	</a:t>
            </a:r>
            <a:r>
              <a:rPr lang="en-US" dirty="0" err="1" smtClean="0"/>
              <a:t>far_minus_near</a:t>
            </a:r>
            <a:r>
              <a:rPr lang="en-US" dirty="0" smtClean="0"/>
              <a:t> </a:t>
            </a:r>
            <a:r>
              <a:rPr lang="en-US" dirty="0" smtClean="0"/>
              <a:t>= </a:t>
            </a:r>
            <a:r>
              <a:rPr lang="en-US" dirty="0" err="1" smtClean="0"/>
              <a:t>far_dist</a:t>
            </a:r>
            <a:r>
              <a:rPr lang="en-US" dirty="0" smtClean="0"/>
              <a:t> - </a:t>
            </a:r>
            <a:r>
              <a:rPr lang="en-US" dirty="0" err="1" smtClean="0"/>
              <a:t>near_dist</a:t>
            </a:r>
            <a:r>
              <a:rPr lang="en-US" dirty="0" smtClean="0"/>
              <a:t>;</a:t>
            </a:r>
          </a:p>
          <a:p>
            <a:pPr>
              <a:buNone/>
            </a:pPr>
            <a:endParaRPr lang="en-US" dirty="0" smtClean="0"/>
          </a:p>
          <a:p>
            <a:pPr>
              <a:buNone/>
            </a:pPr>
            <a:r>
              <a:rPr lang="en-US" dirty="0" smtClean="0"/>
              <a:t>	m00 </a:t>
            </a:r>
            <a:r>
              <a:rPr lang="en-US" dirty="0" smtClean="0"/>
              <a:t>= </a:t>
            </a:r>
            <a:r>
              <a:rPr lang="en-US" dirty="0" err="1" smtClean="0"/>
              <a:t>two_near_dist</a:t>
            </a:r>
            <a:r>
              <a:rPr lang="en-US" dirty="0" smtClean="0"/>
              <a:t> / </a:t>
            </a:r>
            <a:r>
              <a:rPr lang="en-US" dirty="0" err="1" smtClean="0"/>
              <a:t>right_minus_left</a:t>
            </a:r>
            <a:r>
              <a:rPr lang="en-US" dirty="0" smtClean="0"/>
              <a:t>;</a:t>
            </a:r>
            <a:endParaRPr lang="en-US" dirty="0" smtClean="0"/>
          </a:p>
          <a:p>
            <a:pPr>
              <a:buNone/>
            </a:pPr>
            <a:r>
              <a:rPr lang="en-US" dirty="0" smtClean="0"/>
              <a:t>	m02 </a:t>
            </a:r>
            <a:r>
              <a:rPr lang="en-US" dirty="0" smtClean="0"/>
              <a:t>= (right + left) / </a:t>
            </a:r>
            <a:r>
              <a:rPr lang="en-US" dirty="0" err="1" smtClean="0"/>
              <a:t>right_minus_left</a:t>
            </a:r>
            <a:r>
              <a:rPr lang="en-US" dirty="0" smtClean="0"/>
              <a:t>;</a:t>
            </a:r>
            <a:endParaRPr lang="en-US" dirty="0" smtClean="0"/>
          </a:p>
          <a:p>
            <a:pPr>
              <a:buNone/>
            </a:pPr>
            <a:r>
              <a:rPr lang="en-US" dirty="0" smtClean="0"/>
              <a:t>	m11 </a:t>
            </a:r>
            <a:r>
              <a:rPr lang="en-US" dirty="0" smtClean="0"/>
              <a:t>= </a:t>
            </a:r>
            <a:r>
              <a:rPr lang="en-US" dirty="0" err="1" smtClean="0"/>
              <a:t>two_near_dist</a:t>
            </a:r>
            <a:r>
              <a:rPr lang="en-US" dirty="0" smtClean="0"/>
              <a:t> / </a:t>
            </a:r>
            <a:r>
              <a:rPr lang="en-US" dirty="0" err="1" smtClean="0"/>
              <a:t>top_minus_bottom</a:t>
            </a:r>
            <a:r>
              <a:rPr lang="en-US" dirty="0" smtClean="0"/>
              <a:t>;</a:t>
            </a:r>
            <a:endParaRPr lang="en-US" dirty="0" smtClean="0"/>
          </a:p>
          <a:p>
            <a:pPr>
              <a:buNone/>
            </a:pPr>
            <a:r>
              <a:rPr lang="en-US" dirty="0" smtClean="0"/>
              <a:t>	m12 </a:t>
            </a:r>
            <a:r>
              <a:rPr lang="en-US" dirty="0" smtClean="0"/>
              <a:t>= (top + bottom) / </a:t>
            </a:r>
            <a:r>
              <a:rPr lang="en-US" dirty="0" err="1" smtClean="0"/>
              <a:t>top_minus_bottom</a:t>
            </a:r>
            <a:r>
              <a:rPr lang="en-US" dirty="0" smtClean="0"/>
              <a:t>;</a:t>
            </a:r>
            <a:endParaRPr lang="en-US" dirty="0" smtClean="0"/>
          </a:p>
          <a:p>
            <a:pPr>
              <a:buNone/>
            </a:pPr>
            <a:r>
              <a:rPr lang="en-US" dirty="0" smtClean="0"/>
              <a:t>	m22 </a:t>
            </a:r>
            <a:r>
              <a:rPr lang="en-US" dirty="0" smtClean="0"/>
              <a:t>= -(</a:t>
            </a:r>
            <a:r>
              <a:rPr lang="en-US" dirty="0" err="1" smtClean="0"/>
              <a:t>far_dist</a:t>
            </a:r>
            <a:r>
              <a:rPr lang="en-US" dirty="0" smtClean="0"/>
              <a:t> + </a:t>
            </a:r>
            <a:r>
              <a:rPr lang="en-US" dirty="0" err="1" smtClean="0"/>
              <a:t>near_dist</a:t>
            </a:r>
            <a:r>
              <a:rPr lang="en-US" dirty="0" smtClean="0"/>
              <a:t>) / </a:t>
            </a:r>
            <a:r>
              <a:rPr lang="en-US" dirty="0" err="1" smtClean="0"/>
              <a:t>far_minus_near</a:t>
            </a:r>
            <a:r>
              <a:rPr lang="en-US" dirty="0" smtClean="0"/>
              <a:t>;</a:t>
            </a:r>
            <a:endParaRPr lang="en-US" dirty="0" smtClean="0"/>
          </a:p>
          <a:p>
            <a:pPr>
              <a:buNone/>
            </a:pPr>
            <a:r>
              <a:rPr lang="en-US" dirty="0" smtClean="0"/>
              <a:t>	m23 </a:t>
            </a:r>
            <a:r>
              <a:rPr lang="en-US" dirty="0" smtClean="0"/>
              <a:t>= -(2.0f * </a:t>
            </a:r>
            <a:r>
              <a:rPr lang="en-US" dirty="0" err="1" smtClean="0"/>
              <a:t>far_dist</a:t>
            </a:r>
            <a:r>
              <a:rPr lang="en-US" dirty="0" smtClean="0"/>
              <a:t> * </a:t>
            </a:r>
            <a:r>
              <a:rPr lang="en-US" dirty="0" err="1" smtClean="0"/>
              <a:t>near_dist</a:t>
            </a:r>
            <a:r>
              <a:rPr lang="en-US" dirty="0" smtClean="0"/>
              <a:t>) / </a:t>
            </a:r>
            <a:r>
              <a:rPr lang="en-US" dirty="0" err="1" smtClean="0"/>
              <a:t>far_minus_near</a:t>
            </a:r>
            <a:r>
              <a:rPr lang="en-US" dirty="0" smtClean="0"/>
              <a:t>;</a:t>
            </a:r>
            <a:endParaRPr lang="en-US" dirty="0" smtClean="0"/>
          </a:p>
          <a:p>
            <a:pPr>
              <a:buNone/>
            </a:pPr>
            <a:r>
              <a:rPr lang="en-US" dirty="0" smtClean="0"/>
              <a:t>	m32 </a:t>
            </a:r>
            <a:r>
              <a:rPr lang="en-US" dirty="0" smtClean="0"/>
              <a:t>= -1.0f;</a:t>
            </a:r>
            <a:endParaRPr lang="en-US" dirty="0" smtClean="0"/>
          </a:p>
          <a:p>
            <a:pPr>
              <a:buNone/>
            </a:pPr>
            <a:r>
              <a:rPr lang="en-US" dirty="0" smtClean="0"/>
              <a:t>	Projection.row0 =(</a:t>
            </a:r>
            <a:r>
              <a:rPr lang="en-US" dirty="0" smtClean="0"/>
              <a:t>m00, 0.0f, m02, 0.0f);</a:t>
            </a:r>
            <a:endParaRPr lang="en-US" dirty="0" smtClean="0"/>
          </a:p>
          <a:p>
            <a:pPr>
              <a:buNone/>
            </a:pPr>
            <a:r>
              <a:rPr lang="en-US" dirty="0" smtClean="0"/>
              <a:t>	Projection.row1 =(</a:t>
            </a:r>
            <a:r>
              <a:rPr lang="en-US" dirty="0" smtClean="0"/>
              <a:t>0.0f, m11, m12, 0.0f);</a:t>
            </a:r>
            <a:endParaRPr lang="en-US" dirty="0" smtClean="0"/>
          </a:p>
          <a:p>
            <a:pPr>
              <a:buNone/>
            </a:pPr>
            <a:r>
              <a:rPr lang="en-US" dirty="0" smtClean="0"/>
              <a:t>	Projection.row2 =(</a:t>
            </a:r>
            <a:r>
              <a:rPr lang="en-US" dirty="0" smtClean="0"/>
              <a:t>0.0f, 0.0f, m22, m23);</a:t>
            </a:r>
            <a:endParaRPr lang="en-US" dirty="0" smtClean="0"/>
          </a:p>
          <a:p>
            <a:pPr>
              <a:buNone/>
            </a:pPr>
            <a:r>
              <a:rPr lang="en-US" dirty="0" smtClean="0"/>
              <a:t>	Projection.row3 =(</a:t>
            </a:r>
            <a:r>
              <a:rPr lang="en-US" dirty="0" smtClean="0"/>
              <a:t>0.0f, 0.0f, m32, 0.0f)</a:t>
            </a:r>
            <a:r>
              <a:rPr lang="en-US" dirty="0" smtClean="0"/>
              <a:t>;</a:t>
            </a:r>
          </a:p>
          <a:p>
            <a:pPr>
              <a:buNone/>
            </a:pPr>
            <a:r>
              <a:rPr lang="en-US" dirty="0" smtClean="0"/>
              <a:t>}</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Matrix 3</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smtClean="0"/>
              <a:t>Projection Matrix</a:t>
            </a:r>
            <a:r>
              <a:rPr lang="en-US" dirty="0" smtClean="0"/>
              <a:t> encoding the perspective transform looks </a:t>
            </a:r>
            <a:r>
              <a:rPr lang="en-US" dirty="0" smtClean="0"/>
              <a:t>likes this:</a:t>
            </a:r>
          </a:p>
          <a:p>
            <a:pPr>
              <a:buNone/>
            </a:pPr>
            <a:endParaRPr lang="en-US" dirty="0" smtClean="0"/>
          </a:p>
          <a:p>
            <a:pPr>
              <a:buNone/>
            </a:pPr>
            <a:r>
              <a:rPr lang="en-US" dirty="0" smtClean="0"/>
              <a:t>( 2n / (</a:t>
            </a:r>
            <a:r>
              <a:rPr lang="en-US" dirty="0" err="1" smtClean="0"/>
              <a:t>r</a:t>
            </a:r>
            <a:r>
              <a:rPr lang="en-US" dirty="0" smtClean="0"/>
              <a:t> – </a:t>
            </a:r>
            <a:r>
              <a:rPr lang="en-US" dirty="0" err="1" smtClean="0"/>
              <a:t>l</a:t>
            </a:r>
            <a:r>
              <a:rPr lang="en-US" dirty="0" smtClean="0"/>
              <a:t>) , 0 , 			-(</a:t>
            </a:r>
            <a:r>
              <a:rPr lang="en-US" dirty="0" err="1" smtClean="0"/>
              <a:t>r</a:t>
            </a:r>
            <a:r>
              <a:rPr lang="en-US" dirty="0" smtClean="0"/>
              <a:t> + </a:t>
            </a:r>
            <a:r>
              <a:rPr lang="en-US" dirty="0" err="1" smtClean="0"/>
              <a:t>l</a:t>
            </a:r>
            <a:r>
              <a:rPr lang="en-US" dirty="0" smtClean="0"/>
              <a:t>) / (</a:t>
            </a:r>
            <a:r>
              <a:rPr lang="en-US" dirty="0" err="1" smtClean="0"/>
              <a:t>r</a:t>
            </a:r>
            <a:r>
              <a:rPr lang="en-US" dirty="0" smtClean="0"/>
              <a:t> - </a:t>
            </a:r>
            <a:r>
              <a:rPr lang="en-US" dirty="0" err="1" smtClean="0"/>
              <a:t>l</a:t>
            </a:r>
            <a:r>
              <a:rPr lang="en-US" dirty="0" smtClean="0"/>
              <a:t>), 	0 				)</a:t>
            </a:r>
          </a:p>
          <a:p>
            <a:pPr>
              <a:buNone/>
            </a:pPr>
            <a:r>
              <a:rPr lang="en-US" dirty="0" smtClean="0"/>
              <a:t>( 0                  2n / ( </a:t>
            </a:r>
            <a:r>
              <a:rPr lang="en-US" dirty="0" err="1" smtClean="0"/>
              <a:t>t</a:t>
            </a:r>
            <a:r>
              <a:rPr lang="en-US" dirty="0" smtClean="0"/>
              <a:t> - </a:t>
            </a:r>
            <a:r>
              <a:rPr lang="en-US" dirty="0" err="1" smtClean="0"/>
              <a:t>b</a:t>
            </a:r>
            <a:r>
              <a:rPr lang="en-US" dirty="0" smtClean="0"/>
              <a:t>) , 	(</a:t>
            </a:r>
            <a:r>
              <a:rPr lang="en-US" dirty="0" err="1" smtClean="0"/>
              <a:t>t</a:t>
            </a:r>
            <a:r>
              <a:rPr lang="en-US" dirty="0" smtClean="0"/>
              <a:t> + </a:t>
            </a:r>
            <a:r>
              <a:rPr lang="en-US" dirty="0" err="1" smtClean="0"/>
              <a:t>b</a:t>
            </a:r>
            <a:r>
              <a:rPr lang="en-US" dirty="0" smtClean="0"/>
              <a:t>) / (</a:t>
            </a:r>
            <a:r>
              <a:rPr lang="en-US" dirty="0" err="1" smtClean="0"/>
              <a:t>t</a:t>
            </a:r>
            <a:r>
              <a:rPr lang="en-US" dirty="0" smtClean="0"/>
              <a:t> - </a:t>
            </a:r>
            <a:r>
              <a:rPr lang="en-US" dirty="0" err="1" smtClean="0"/>
              <a:t>b</a:t>
            </a:r>
            <a:r>
              <a:rPr lang="en-US" dirty="0" smtClean="0"/>
              <a:t>) , 	0 				)</a:t>
            </a:r>
          </a:p>
          <a:p>
            <a:pPr>
              <a:buNone/>
            </a:pPr>
            <a:r>
              <a:rPr lang="en-US" dirty="0" smtClean="0"/>
              <a:t>( 0                  0 ,                  	(</a:t>
            </a:r>
            <a:r>
              <a:rPr lang="en-US" dirty="0" err="1" smtClean="0"/>
              <a:t>f</a:t>
            </a:r>
            <a:r>
              <a:rPr lang="en-US" dirty="0" smtClean="0"/>
              <a:t> + </a:t>
            </a:r>
            <a:r>
              <a:rPr lang="en-US" dirty="0" err="1" smtClean="0"/>
              <a:t>n</a:t>
            </a:r>
            <a:r>
              <a:rPr lang="en-US" dirty="0" smtClean="0"/>
              <a:t>) / (</a:t>
            </a:r>
            <a:r>
              <a:rPr lang="en-US" dirty="0" err="1" smtClean="0"/>
              <a:t>f</a:t>
            </a:r>
            <a:r>
              <a:rPr lang="en-US" dirty="0" smtClean="0"/>
              <a:t> - </a:t>
            </a:r>
            <a:r>
              <a:rPr lang="en-US" dirty="0" err="1" smtClean="0"/>
              <a:t>n</a:t>
            </a:r>
            <a:r>
              <a:rPr lang="en-US" dirty="0" smtClean="0"/>
              <a:t>) , 	- (2fn) / ( </a:t>
            </a:r>
            <a:r>
              <a:rPr lang="en-US" dirty="0" err="1" smtClean="0"/>
              <a:t>f</a:t>
            </a:r>
            <a:r>
              <a:rPr lang="en-US" dirty="0" smtClean="0"/>
              <a:t> - </a:t>
            </a:r>
            <a:r>
              <a:rPr lang="en-US" dirty="0" err="1" smtClean="0"/>
              <a:t>n</a:t>
            </a:r>
            <a:r>
              <a:rPr lang="en-US" dirty="0" smtClean="0"/>
              <a:t>) 	)</a:t>
            </a:r>
          </a:p>
          <a:p>
            <a:pPr>
              <a:buNone/>
            </a:pPr>
            <a:r>
              <a:rPr lang="en-US" dirty="0" smtClean="0"/>
              <a:t>( 0                  0 ,                   	1,                       	0 				)</a:t>
            </a:r>
          </a:p>
          <a:p>
            <a:pPr>
              <a:buNone/>
            </a:pPr>
            <a:endParaRPr lang="en-US" dirty="0" smtClean="0"/>
          </a:p>
          <a:p>
            <a:pPr>
              <a:buNone/>
            </a:pPr>
            <a:r>
              <a:rPr lang="en-US" dirty="0" smtClean="0"/>
              <a:t>Where </a:t>
            </a:r>
            <a:r>
              <a:rPr lang="en-US" dirty="0" err="1" smtClean="0"/>
              <a:t>n</a:t>
            </a:r>
            <a:r>
              <a:rPr lang="en-US" dirty="0" smtClean="0"/>
              <a:t> and </a:t>
            </a:r>
            <a:r>
              <a:rPr lang="en-US" dirty="0" err="1" smtClean="0"/>
              <a:t>f</a:t>
            </a:r>
            <a:r>
              <a:rPr lang="en-US" dirty="0" smtClean="0"/>
              <a:t> are the near and far planes, </a:t>
            </a:r>
          </a:p>
          <a:p>
            <a:pPr>
              <a:buNone/>
            </a:pPr>
            <a:r>
              <a:rPr lang="en-US" dirty="0" smtClean="0"/>
              <a:t>t and </a:t>
            </a:r>
            <a:r>
              <a:rPr lang="en-US" dirty="0" err="1" smtClean="0"/>
              <a:t>b</a:t>
            </a:r>
            <a:r>
              <a:rPr lang="en-US" dirty="0" smtClean="0"/>
              <a:t> are defined by the </a:t>
            </a:r>
            <a:r>
              <a:rPr lang="en-US" dirty="0" err="1" smtClean="0"/>
              <a:t>fovy</a:t>
            </a:r>
            <a:endParaRPr lang="en-US" dirty="0" smtClean="0"/>
          </a:p>
          <a:p>
            <a:pPr>
              <a:buNone/>
            </a:pPr>
            <a:r>
              <a:rPr lang="en-US" dirty="0" smtClean="0"/>
              <a:t>And </a:t>
            </a:r>
            <a:r>
              <a:rPr lang="en-US" dirty="0" err="1" smtClean="0"/>
              <a:t>l</a:t>
            </a:r>
            <a:r>
              <a:rPr lang="en-US" dirty="0" smtClean="0"/>
              <a:t> and </a:t>
            </a:r>
            <a:r>
              <a:rPr lang="en-US" dirty="0" err="1" smtClean="0"/>
              <a:t>r</a:t>
            </a:r>
            <a:r>
              <a:rPr lang="en-US" dirty="0" smtClean="0"/>
              <a:t> are further defined by the aspect ratio</a:t>
            </a:r>
          </a:p>
          <a:p>
            <a:pPr>
              <a:buNone/>
            </a:pPr>
            <a:endParaRPr lang="en-US" dirty="0" smtClean="0"/>
          </a:p>
          <a:p>
            <a:pPr>
              <a:buNone/>
            </a:pPr>
            <a:r>
              <a:rPr lang="en-US" dirty="0" smtClean="0"/>
              <a:t>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Dot Product 1</a:t>
            </a:r>
            <a:endParaRPr lang="en-US" dirty="0"/>
          </a:p>
        </p:txBody>
      </p:sp>
      <p:sp>
        <p:nvSpPr>
          <p:cNvPr id="3" name="Content Placeholder 2"/>
          <p:cNvSpPr>
            <a:spLocks noGrp="1"/>
          </p:cNvSpPr>
          <p:nvPr>
            <p:ph idx="1"/>
          </p:nvPr>
        </p:nvSpPr>
        <p:spPr/>
        <p:txBody>
          <a:bodyPr>
            <a:normAutofit/>
          </a:bodyPr>
          <a:lstStyle/>
          <a:p>
            <a:pPr>
              <a:buNone/>
            </a:pPr>
            <a:r>
              <a:rPr lang="en-US" dirty="0" smtClean="0"/>
              <a:t>The dot </a:t>
            </a:r>
            <a:r>
              <a:rPr lang="en-US" dirty="0" smtClean="0"/>
              <a:t>product lets us calculate the difference in direction between two vectors.</a:t>
            </a:r>
          </a:p>
          <a:p>
            <a:pPr>
              <a:buNone/>
            </a:pPr>
            <a:endParaRPr lang="en-US" dirty="0" smtClean="0"/>
          </a:p>
          <a:p>
            <a:pPr>
              <a:buNone/>
            </a:pPr>
            <a:r>
              <a:rPr lang="en-US" dirty="0" smtClean="0"/>
              <a:t>Given two three-dimensional vectors </a:t>
            </a:r>
            <a:r>
              <a:rPr lang="en-US" b="1" dirty="0" smtClean="0"/>
              <a:t>P</a:t>
            </a:r>
            <a:r>
              <a:rPr lang="en-US" dirty="0" smtClean="0"/>
              <a:t> and </a:t>
            </a:r>
            <a:r>
              <a:rPr lang="en-US" b="1" dirty="0" smtClean="0"/>
              <a:t>Q</a:t>
            </a:r>
            <a:r>
              <a:rPr lang="en-US" dirty="0" smtClean="0"/>
              <a:t>, we calculate the dot product like so:</a:t>
            </a:r>
          </a:p>
          <a:p>
            <a:pPr>
              <a:buNone/>
            </a:pPr>
            <a:r>
              <a:rPr lang="en-US" b="1" dirty="0" smtClean="0"/>
              <a:t>P</a:t>
            </a:r>
            <a:r>
              <a:rPr lang="en-US" dirty="0" smtClean="0">
                <a:latin typeface="Wingdings"/>
                <a:ea typeface="Wingdings"/>
                <a:cs typeface="Wingdings"/>
              </a:rPr>
              <a:t></a:t>
            </a:r>
            <a:r>
              <a:rPr lang="en-US" b="1" dirty="0" smtClean="0"/>
              <a:t>Q</a:t>
            </a:r>
            <a:r>
              <a:rPr lang="en-US" dirty="0" smtClean="0"/>
              <a:t> = </a:t>
            </a:r>
            <a:r>
              <a:rPr lang="en-US" dirty="0" err="1" smtClean="0"/>
              <a:t>P</a:t>
            </a:r>
            <a:r>
              <a:rPr lang="en-US" baseline="-25000" dirty="0" err="1" smtClean="0"/>
              <a:t>x</a:t>
            </a:r>
            <a:r>
              <a:rPr lang="en-US" dirty="0" err="1" smtClean="0"/>
              <a:t>Q</a:t>
            </a:r>
            <a:r>
              <a:rPr lang="en-US" baseline="-25000" dirty="0" err="1" smtClean="0"/>
              <a:t>x</a:t>
            </a:r>
            <a:r>
              <a:rPr lang="en-US" dirty="0" smtClean="0"/>
              <a:t> + </a:t>
            </a:r>
            <a:r>
              <a:rPr lang="en-US" dirty="0" err="1" smtClean="0"/>
              <a:t>P</a:t>
            </a:r>
            <a:r>
              <a:rPr lang="en-US" baseline="-25000" dirty="0" err="1" smtClean="0"/>
              <a:t>y</a:t>
            </a:r>
            <a:r>
              <a:rPr lang="en-US" dirty="0" err="1" smtClean="0"/>
              <a:t>Q</a:t>
            </a:r>
            <a:r>
              <a:rPr lang="en-US" baseline="-25000" dirty="0" err="1" smtClean="0"/>
              <a:t>y</a:t>
            </a:r>
            <a:r>
              <a:rPr lang="en-US" dirty="0" smtClean="0"/>
              <a:t> + </a:t>
            </a:r>
            <a:r>
              <a:rPr lang="en-US" dirty="0" err="1" smtClean="0"/>
              <a:t>P</a:t>
            </a:r>
            <a:r>
              <a:rPr lang="en-US" baseline="-25000" dirty="0" err="1" smtClean="0"/>
              <a:t>z</a:t>
            </a:r>
            <a:r>
              <a:rPr lang="en-US" dirty="0" err="1" smtClean="0"/>
              <a:t>Q</a:t>
            </a:r>
            <a:r>
              <a:rPr lang="en-US" baseline="-25000" dirty="0" err="1" smtClean="0"/>
              <a:t>z</a:t>
            </a:r>
            <a:endParaRPr lang="en-US" baseline="-25000" dirty="0" smtClean="0"/>
          </a:p>
          <a:p>
            <a:pPr>
              <a:buNone/>
            </a:pPr>
            <a:endParaRPr lang="en-US" baseline="-25000" dirty="0" smtClean="0"/>
          </a:p>
          <a:p>
            <a:pPr>
              <a:buNone/>
            </a:pPr>
            <a:r>
              <a:rPr lang="en-US" dirty="0" smtClean="0"/>
              <a:t>Example: if </a:t>
            </a:r>
            <a:r>
              <a:rPr lang="en-US" b="1" dirty="0" smtClean="0"/>
              <a:t>P</a:t>
            </a:r>
            <a:r>
              <a:rPr lang="en-US" dirty="0" smtClean="0"/>
              <a:t> = (5, 4, 3) and </a:t>
            </a:r>
            <a:r>
              <a:rPr lang="en-US" b="1" dirty="0" smtClean="0"/>
              <a:t>Q</a:t>
            </a:r>
            <a:r>
              <a:rPr lang="en-US" dirty="0" smtClean="0"/>
              <a:t> = (2, 2, 4), </a:t>
            </a:r>
          </a:p>
          <a:p>
            <a:pPr>
              <a:buNone/>
            </a:pPr>
            <a:r>
              <a:rPr lang="en-US" b="1" dirty="0" smtClean="0"/>
              <a:t>P</a:t>
            </a:r>
            <a:r>
              <a:rPr lang="en-US" dirty="0" smtClean="0">
                <a:latin typeface="Wingdings"/>
                <a:ea typeface="Wingdings"/>
                <a:cs typeface="Wingdings"/>
              </a:rPr>
              <a:t></a:t>
            </a:r>
            <a:r>
              <a:rPr lang="en-US" b="1" dirty="0" smtClean="0"/>
              <a:t>Q</a:t>
            </a:r>
            <a:r>
              <a:rPr lang="en-US" dirty="0" smtClean="0"/>
              <a:t> = (5 * 2) + (4 * 2)  + (3 * 4) = 10 + 8 + 12 = 30</a:t>
            </a:r>
          </a:p>
          <a:p>
            <a:pPr>
              <a:buNone/>
            </a:pPr>
            <a:endParaRPr lang="en-US" dirty="0" smtClean="0"/>
          </a:p>
          <a:p>
            <a:pPr>
              <a:buNone/>
            </a:pPr>
            <a:endParaRPr lang="en-US" dirty="0" smtClean="0"/>
          </a:p>
          <a:p>
            <a:pPr>
              <a:buNone/>
            </a:pPr>
            <a:r>
              <a:rPr lang="en-US"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Dot Product 2</a:t>
            </a:r>
            <a:endParaRPr lang="en-US" dirty="0"/>
          </a:p>
        </p:txBody>
      </p:sp>
      <p:sp>
        <p:nvSpPr>
          <p:cNvPr id="3" name="Content Placeholder 2"/>
          <p:cNvSpPr>
            <a:spLocks noGrp="1"/>
          </p:cNvSpPr>
          <p:nvPr>
            <p:ph idx="1"/>
          </p:nvPr>
        </p:nvSpPr>
        <p:spPr/>
        <p:txBody>
          <a:bodyPr>
            <a:normAutofit/>
          </a:bodyPr>
          <a:lstStyle/>
          <a:p>
            <a:pPr>
              <a:buNone/>
            </a:pPr>
            <a:r>
              <a:rPr lang="en-US" b="1" dirty="0" smtClean="0"/>
              <a:t>P</a:t>
            </a:r>
            <a:r>
              <a:rPr lang="en-US" dirty="0" smtClean="0">
                <a:latin typeface="Wingdings"/>
                <a:ea typeface="Wingdings"/>
                <a:cs typeface="Wingdings"/>
              </a:rPr>
              <a:t></a:t>
            </a:r>
            <a:r>
              <a:rPr lang="en-US" b="1" dirty="0" smtClean="0"/>
              <a:t>Q</a:t>
            </a:r>
            <a:r>
              <a:rPr lang="en-US" dirty="0" smtClean="0"/>
              <a:t> </a:t>
            </a:r>
            <a:r>
              <a:rPr lang="en-US" dirty="0" smtClean="0"/>
              <a:t>= |</a:t>
            </a:r>
            <a:r>
              <a:rPr lang="en-US" b="1" dirty="0" smtClean="0"/>
              <a:t>P</a:t>
            </a:r>
            <a:r>
              <a:rPr lang="en-US" dirty="0" smtClean="0"/>
              <a:t>||</a:t>
            </a:r>
            <a:r>
              <a:rPr lang="en-US" b="1" dirty="0" smtClean="0"/>
              <a:t>Q</a:t>
            </a:r>
            <a:r>
              <a:rPr lang="en-US" dirty="0" smtClean="0"/>
              <a:t>| </a:t>
            </a:r>
            <a:r>
              <a:rPr lang="en-US" dirty="0" err="1" smtClean="0"/>
              <a:t>cos</a:t>
            </a:r>
            <a:r>
              <a:rPr lang="en-US" dirty="0" smtClean="0"/>
              <a:t> </a:t>
            </a:r>
            <a:r>
              <a:rPr lang="en-US" dirty="0" err="1" smtClean="0"/>
              <a:t>θ</a:t>
            </a:r>
            <a:endParaRPr lang="en-US" dirty="0" smtClean="0"/>
          </a:p>
          <a:p>
            <a:pPr>
              <a:buNone/>
            </a:pPr>
            <a:r>
              <a:rPr lang="en-US" dirty="0" smtClean="0"/>
              <a:t>or </a:t>
            </a:r>
          </a:p>
          <a:p>
            <a:pPr>
              <a:buNone/>
            </a:pPr>
            <a:r>
              <a:rPr lang="en-US" dirty="0" smtClean="0"/>
              <a:t>(</a:t>
            </a:r>
            <a:r>
              <a:rPr lang="en-US" b="1" dirty="0" smtClean="0"/>
              <a:t>P</a:t>
            </a:r>
            <a:r>
              <a:rPr lang="en-US" dirty="0" smtClean="0">
                <a:latin typeface="Wingdings"/>
                <a:ea typeface="Wingdings"/>
                <a:cs typeface="Wingdings"/>
              </a:rPr>
              <a:t></a:t>
            </a:r>
            <a:r>
              <a:rPr lang="en-US" b="1" dirty="0" smtClean="0"/>
              <a:t>Q</a:t>
            </a:r>
            <a:r>
              <a:rPr lang="en-US" dirty="0" smtClean="0"/>
              <a:t>) / (|</a:t>
            </a:r>
            <a:r>
              <a:rPr lang="en-US" b="1" dirty="0" smtClean="0"/>
              <a:t>P</a:t>
            </a:r>
            <a:r>
              <a:rPr lang="en-US" dirty="0" smtClean="0"/>
              <a:t>||</a:t>
            </a:r>
            <a:r>
              <a:rPr lang="en-US" b="1" dirty="0" smtClean="0"/>
              <a:t>Q</a:t>
            </a:r>
            <a:r>
              <a:rPr lang="en-US" dirty="0" smtClean="0"/>
              <a:t>|) = </a:t>
            </a:r>
            <a:r>
              <a:rPr lang="en-US" dirty="0" err="1" smtClean="0"/>
              <a:t>cos</a:t>
            </a:r>
            <a:r>
              <a:rPr lang="en-US" dirty="0" smtClean="0"/>
              <a:t> </a:t>
            </a:r>
            <a:r>
              <a:rPr lang="en-US" dirty="0" err="1" smtClean="0"/>
              <a:t>θ</a:t>
            </a:r>
            <a:r>
              <a:rPr lang="en-US" dirty="0" smtClean="0"/>
              <a:t> </a:t>
            </a:r>
          </a:p>
          <a:p>
            <a:pPr>
              <a:buNone/>
            </a:pPr>
            <a:endParaRPr lang="en-US" dirty="0" smtClean="0"/>
          </a:p>
          <a:p>
            <a:pPr>
              <a:buNone/>
            </a:pPr>
            <a:r>
              <a:rPr lang="en-US" dirty="0" smtClean="0"/>
              <a:t>Example: if </a:t>
            </a:r>
            <a:r>
              <a:rPr lang="en-US" b="1" dirty="0" smtClean="0"/>
              <a:t>P</a:t>
            </a:r>
            <a:r>
              <a:rPr lang="en-US" dirty="0" smtClean="0"/>
              <a:t> = (0, 6, </a:t>
            </a:r>
            <a:r>
              <a:rPr lang="en-US" dirty="0" smtClean="0"/>
              <a:t>0</a:t>
            </a:r>
            <a:r>
              <a:rPr lang="en-US" dirty="0" smtClean="0"/>
              <a:t>) and </a:t>
            </a:r>
            <a:r>
              <a:rPr lang="en-US" b="1" dirty="0" smtClean="0"/>
              <a:t>Q</a:t>
            </a:r>
            <a:r>
              <a:rPr lang="en-US" dirty="0" smtClean="0"/>
              <a:t> = (0, </a:t>
            </a:r>
            <a:r>
              <a:rPr lang="en-US" dirty="0" smtClean="0"/>
              <a:t>3</a:t>
            </a:r>
            <a:r>
              <a:rPr lang="en-US" dirty="0" smtClean="0"/>
              <a:t>, 4), </a:t>
            </a:r>
          </a:p>
          <a:p>
            <a:pPr>
              <a:buNone/>
            </a:pPr>
            <a:r>
              <a:rPr lang="en-US" b="1" dirty="0" smtClean="0"/>
              <a:t>P</a:t>
            </a:r>
            <a:r>
              <a:rPr lang="en-US" dirty="0" smtClean="0">
                <a:latin typeface="Wingdings"/>
                <a:ea typeface="Wingdings"/>
                <a:cs typeface="Wingdings"/>
              </a:rPr>
              <a:t></a:t>
            </a:r>
            <a:r>
              <a:rPr lang="en-US" b="1" dirty="0" smtClean="0"/>
              <a:t>Q</a:t>
            </a:r>
            <a:r>
              <a:rPr lang="en-US" dirty="0" smtClean="0"/>
              <a:t> = (0 * 0) + (6 * 3)  + (0 * 4) = 18</a:t>
            </a:r>
          </a:p>
          <a:p>
            <a:pPr>
              <a:buNone/>
            </a:pPr>
            <a:r>
              <a:rPr lang="en-US" dirty="0" smtClean="0"/>
              <a:t>|</a:t>
            </a:r>
            <a:r>
              <a:rPr lang="en-US" b="1" dirty="0" smtClean="0"/>
              <a:t>P</a:t>
            </a:r>
            <a:r>
              <a:rPr lang="en-US" dirty="0" smtClean="0"/>
              <a:t>||</a:t>
            </a:r>
            <a:r>
              <a:rPr lang="en-US" b="1" dirty="0" smtClean="0"/>
              <a:t>Q</a:t>
            </a:r>
            <a:r>
              <a:rPr lang="en-US" dirty="0" smtClean="0"/>
              <a:t>| = (√0</a:t>
            </a:r>
            <a:r>
              <a:rPr lang="en-US" baseline="30000" dirty="0" smtClean="0"/>
              <a:t>2 </a:t>
            </a:r>
            <a:r>
              <a:rPr lang="en-US" dirty="0" smtClean="0"/>
              <a:t>+ 6</a:t>
            </a:r>
            <a:r>
              <a:rPr lang="en-US" baseline="30000" dirty="0" smtClean="0"/>
              <a:t>2 </a:t>
            </a:r>
            <a:r>
              <a:rPr lang="en-US" dirty="0" smtClean="0"/>
              <a:t>+</a:t>
            </a:r>
            <a:r>
              <a:rPr lang="en-US" dirty="0" smtClean="0"/>
              <a:t> 0</a:t>
            </a:r>
            <a:r>
              <a:rPr lang="en-US" baseline="30000" dirty="0" smtClean="0"/>
              <a:t>2 </a:t>
            </a:r>
            <a:r>
              <a:rPr lang="en-US" dirty="0" smtClean="0"/>
              <a:t>) * </a:t>
            </a:r>
            <a:r>
              <a:rPr lang="en-US" dirty="0" smtClean="0"/>
              <a:t>(</a:t>
            </a:r>
            <a:r>
              <a:rPr lang="en-US" dirty="0" smtClean="0"/>
              <a:t>√0</a:t>
            </a:r>
            <a:r>
              <a:rPr lang="en-US" baseline="30000" dirty="0" smtClean="0"/>
              <a:t>2 </a:t>
            </a:r>
            <a:r>
              <a:rPr lang="en-US" dirty="0" smtClean="0"/>
              <a:t>+</a:t>
            </a:r>
            <a:r>
              <a:rPr lang="en-US" dirty="0" smtClean="0"/>
              <a:t> 3</a:t>
            </a:r>
            <a:r>
              <a:rPr lang="en-US" baseline="30000" dirty="0" smtClean="0"/>
              <a:t>2 </a:t>
            </a:r>
            <a:r>
              <a:rPr lang="en-US" dirty="0" smtClean="0"/>
              <a:t>+</a:t>
            </a:r>
            <a:r>
              <a:rPr lang="en-US" dirty="0" smtClean="0"/>
              <a:t> 4</a:t>
            </a:r>
            <a:r>
              <a:rPr lang="en-US" baseline="30000" dirty="0" smtClean="0"/>
              <a:t>2 </a:t>
            </a:r>
            <a:r>
              <a:rPr lang="en-US" dirty="0" smtClean="0"/>
              <a:t>)</a:t>
            </a:r>
            <a:r>
              <a:rPr lang="en-US" dirty="0" smtClean="0"/>
              <a:t>  = </a:t>
            </a:r>
            <a:r>
              <a:rPr lang="en-US" baseline="30000" dirty="0" smtClean="0"/>
              <a:t> </a:t>
            </a:r>
            <a:r>
              <a:rPr lang="en-US" dirty="0" smtClean="0"/>
              <a:t>√36 * √25 = 30</a:t>
            </a:r>
          </a:p>
          <a:p>
            <a:pPr>
              <a:buNone/>
            </a:pPr>
            <a:endParaRPr lang="en-US" baseline="30000" dirty="0" smtClean="0"/>
          </a:p>
          <a:p>
            <a:pPr>
              <a:buNone/>
            </a:pPr>
            <a:r>
              <a:rPr lang="en-US" dirty="0" smtClean="0"/>
              <a:t>So, </a:t>
            </a:r>
            <a:r>
              <a:rPr lang="en-US" dirty="0" err="1" smtClean="0"/>
              <a:t>cos</a:t>
            </a:r>
            <a:r>
              <a:rPr lang="en-US" dirty="0" smtClean="0"/>
              <a:t> </a:t>
            </a:r>
            <a:r>
              <a:rPr lang="en-US" dirty="0" err="1" smtClean="0"/>
              <a:t>θ</a:t>
            </a:r>
            <a:r>
              <a:rPr lang="en-US" dirty="0" smtClean="0"/>
              <a:t> = 18/30 </a:t>
            </a:r>
          </a:p>
          <a:p>
            <a:pPr>
              <a:buNone/>
            </a:pPr>
            <a:endParaRPr lang="en-US" baseline="30000" dirty="0" smtClean="0"/>
          </a:p>
          <a:p>
            <a:pPr>
              <a:buNone/>
            </a:pPr>
            <a:r>
              <a:rPr lang="en-US" dirty="0" smtClean="0"/>
              <a:t>Solve for </a:t>
            </a:r>
            <a:r>
              <a:rPr lang="en-US" dirty="0" err="1" smtClean="0"/>
              <a:t>θ</a:t>
            </a:r>
            <a:r>
              <a:rPr lang="en-US" dirty="0" smtClean="0"/>
              <a:t> by taking the inverse cosine of both sides</a:t>
            </a:r>
          </a:p>
          <a:p>
            <a:pPr>
              <a:buNone/>
            </a:pPr>
            <a:endParaRPr lang="en-US" dirty="0" smtClean="0"/>
          </a:p>
          <a:p>
            <a:pPr>
              <a:buNone/>
            </a:pPr>
            <a:r>
              <a:rPr lang="en-US" dirty="0" err="1" smtClean="0"/>
              <a:t>θ</a:t>
            </a:r>
            <a:r>
              <a:rPr lang="en-US" dirty="0" smtClean="0"/>
              <a:t> = cos</a:t>
            </a:r>
            <a:r>
              <a:rPr lang="en-US" baseline="30000" dirty="0" smtClean="0"/>
              <a:t>-1 </a:t>
            </a:r>
            <a:r>
              <a:rPr lang="en-US" dirty="0" smtClean="0"/>
              <a:t>(.6) = .9273 radians = 53 degrees</a:t>
            </a:r>
          </a:p>
          <a:p>
            <a:pPr>
              <a:buNone/>
            </a:pPr>
            <a:r>
              <a:rPr lang="en-US"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Product</a:t>
            </a:r>
            <a:endParaRPr lang="en-US" dirty="0"/>
          </a:p>
        </p:txBody>
      </p:sp>
      <p:sp>
        <p:nvSpPr>
          <p:cNvPr id="3" name="Content Placeholder 2"/>
          <p:cNvSpPr>
            <a:spLocks noGrp="1"/>
          </p:cNvSpPr>
          <p:nvPr>
            <p:ph idx="1"/>
          </p:nvPr>
        </p:nvSpPr>
        <p:spPr/>
        <p:txBody>
          <a:bodyPr>
            <a:normAutofit/>
          </a:bodyPr>
          <a:lstStyle/>
          <a:p>
            <a:pPr>
              <a:buNone/>
            </a:pPr>
            <a:r>
              <a:rPr lang="en-US" dirty="0" smtClean="0"/>
              <a:t>The cross product lets us calculate a vector perpendicular to two vectors. It is used to calculate a surface normal, which is needed for lighting. It’s also needed for creating cameras with 6 DOF.</a:t>
            </a:r>
          </a:p>
          <a:p>
            <a:pPr>
              <a:buNone/>
            </a:pPr>
            <a:endParaRPr lang="en-US" b="1" dirty="0" smtClean="0"/>
          </a:p>
          <a:p>
            <a:pPr>
              <a:buNone/>
            </a:pPr>
            <a:r>
              <a:rPr lang="en-US" b="1" dirty="0" err="1" smtClean="0"/>
              <a:t>PxQ</a:t>
            </a:r>
            <a:r>
              <a:rPr lang="en-US" dirty="0" smtClean="0"/>
              <a:t> </a:t>
            </a:r>
            <a:r>
              <a:rPr lang="en-US" dirty="0" smtClean="0"/>
              <a:t>=</a:t>
            </a:r>
            <a:r>
              <a:rPr lang="en-US" dirty="0" smtClean="0"/>
              <a:t> (</a:t>
            </a:r>
            <a:r>
              <a:rPr lang="en-US" dirty="0" err="1" smtClean="0"/>
              <a:t>P</a:t>
            </a:r>
            <a:r>
              <a:rPr lang="en-US" baseline="-25000" dirty="0" err="1" smtClean="0"/>
              <a:t>y</a:t>
            </a:r>
            <a:r>
              <a:rPr lang="en-US" dirty="0" err="1" smtClean="0"/>
              <a:t>Q</a:t>
            </a:r>
            <a:r>
              <a:rPr lang="en-US" baseline="-25000" dirty="0" err="1" smtClean="0"/>
              <a:t>z</a:t>
            </a:r>
            <a:r>
              <a:rPr lang="en-US" dirty="0" smtClean="0"/>
              <a:t> - </a:t>
            </a:r>
            <a:r>
              <a:rPr lang="en-US" dirty="0" err="1" smtClean="0"/>
              <a:t>P</a:t>
            </a:r>
            <a:r>
              <a:rPr lang="en-US" baseline="-25000" dirty="0" err="1" smtClean="0"/>
              <a:t>z</a:t>
            </a:r>
            <a:r>
              <a:rPr lang="en-US" dirty="0" err="1" smtClean="0"/>
              <a:t>Q</a:t>
            </a:r>
            <a:r>
              <a:rPr lang="en-US" baseline="-25000" dirty="0" err="1" smtClean="0"/>
              <a:t>y</a:t>
            </a:r>
            <a:r>
              <a:rPr lang="en-US" dirty="0" smtClean="0"/>
              <a:t> , </a:t>
            </a:r>
            <a:r>
              <a:rPr lang="en-US" dirty="0" err="1" smtClean="0"/>
              <a:t>P</a:t>
            </a:r>
            <a:r>
              <a:rPr lang="en-US" baseline="-25000" dirty="0" err="1" smtClean="0"/>
              <a:t>z</a:t>
            </a:r>
            <a:r>
              <a:rPr lang="en-US" dirty="0" err="1" smtClean="0"/>
              <a:t>Q</a:t>
            </a:r>
            <a:r>
              <a:rPr lang="en-US" baseline="-25000" dirty="0" err="1" smtClean="0"/>
              <a:t>x</a:t>
            </a:r>
            <a:r>
              <a:rPr lang="en-US" dirty="0" smtClean="0"/>
              <a:t> </a:t>
            </a:r>
            <a:r>
              <a:rPr lang="en-US" dirty="0" smtClean="0"/>
              <a:t>- </a:t>
            </a:r>
            <a:r>
              <a:rPr lang="en-US" dirty="0" err="1" smtClean="0"/>
              <a:t>P</a:t>
            </a:r>
            <a:r>
              <a:rPr lang="en-US" baseline="-25000" dirty="0" err="1" smtClean="0"/>
              <a:t>x</a:t>
            </a:r>
            <a:r>
              <a:rPr lang="en-US" dirty="0" err="1" smtClean="0"/>
              <a:t>Q</a:t>
            </a:r>
            <a:r>
              <a:rPr lang="en-US" baseline="-25000" dirty="0" err="1" smtClean="0"/>
              <a:t>z</a:t>
            </a:r>
            <a:r>
              <a:rPr lang="en-US" dirty="0" smtClean="0"/>
              <a:t> , </a:t>
            </a:r>
            <a:r>
              <a:rPr lang="en-US" dirty="0" err="1" smtClean="0"/>
              <a:t>P</a:t>
            </a:r>
            <a:r>
              <a:rPr lang="en-US" baseline="-25000" dirty="0" err="1" smtClean="0"/>
              <a:t>x</a:t>
            </a:r>
            <a:r>
              <a:rPr lang="en-US" dirty="0" err="1" smtClean="0"/>
              <a:t>Q</a:t>
            </a:r>
            <a:r>
              <a:rPr lang="en-US" baseline="-25000" dirty="0" err="1" smtClean="0"/>
              <a:t>y</a:t>
            </a:r>
            <a:r>
              <a:rPr lang="en-US" dirty="0" smtClean="0"/>
              <a:t> - </a:t>
            </a:r>
            <a:r>
              <a:rPr lang="en-US" dirty="0" err="1" smtClean="0"/>
              <a:t>P</a:t>
            </a:r>
            <a:r>
              <a:rPr lang="en-US" baseline="-25000" dirty="0" err="1" smtClean="0"/>
              <a:t>y</a:t>
            </a:r>
            <a:r>
              <a:rPr lang="en-US" dirty="0" err="1" smtClean="0"/>
              <a:t>Q</a:t>
            </a:r>
            <a:r>
              <a:rPr lang="en-US" baseline="-25000" dirty="0" err="1" smtClean="0"/>
              <a:t>z</a:t>
            </a:r>
            <a:r>
              <a:rPr lang="en-US" dirty="0" smtClean="0"/>
              <a:t>)</a:t>
            </a:r>
          </a:p>
          <a:p>
            <a:pPr>
              <a:buNone/>
            </a:pPr>
            <a:endParaRPr lang="en-US" dirty="0" smtClean="0"/>
          </a:p>
          <a:p>
            <a:pPr>
              <a:buNone/>
            </a:pPr>
            <a:r>
              <a:rPr lang="en-US" dirty="0" smtClean="0"/>
              <a:t>Example: </a:t>
            </a:r>
            <a:r>
              <a:rPr lang="en-US" b="1" dirty="0" smtClean="0"/>
              <a:t>P</a:t>
            </a:r>
            <a:r>
              <a:rPr lang="en-US" dirty="0" smtClean="0"/>
              <a:t> = (0, 6, 0) and </a:t>
            </a:r>
            <a:r>
              <a:rPr lang="en-US" b="1" dirty="0" smtClean="0"/>
              <a:t>Q</a:t>
            </a:r>
            <a:r>
              <a:rPr lang="en-US" dirty="0" smtClean="0"/>
              <a:t> = (0, 3, 4</a:t>
            </a:r>
            <a:r>
              <a:rPr lang="en-US" dirty="0" smtClean="0"/>
              <a:t>)</a:t>
            </a:r>
          </a:p>
          <a:p>
            <a:pPr>
              <a:buNone/>
            </a:pPr>
            <a:r>
              <a:rPr lang="en-US" b="1" dirty="0" err="1" smtClean="0"/>
              <a:t>PxQ</a:t>
            </a:r>
            <a:r>
              <a:rPr lang="en-US" dirty="0" smtClean="0"/>
              <a:t> </a:t>
            </a:r>
            <a:r>
              <a:rPr lang="en-US" dirty="0" smtClean="0"/>
              <a:t>= (6*4 - 0*3, 0*0 - 0*4, 0*3 - 6*4) = (24, -4, -24) = </a:t>
            </a:r>
            <a:r>
              <a:rPr lang="en-US" b="1" dirty="0" smtClean="0"/>
              <a:t>V</a:t>
            </a:r>
          </a:p>
          <a:p>
            <a:pPr>
              <a:buNone/>
            </a:pPr>
            <a:endParaRPr lang="en-US" dirty="0" smtClean="0"/>
          </a:p>
          <a:p>
            <a:pPr>
              <a:buNone/>
            </a:pPr>
            <a:r>
              <a:rPr lang="en-US" dirty="0" smtClean="0"/>
              <a:t>our new vector, or normal, can be normalized by dividing each component by the length of the vector:</a:t>
            </a:r>
          </a:p>
          <a:p>
            <a:pPr>
              <a:buNone/>
            </a:pPr>
            <a:endParaRPr lang="en-US" dirty="0" smtClean="0"/>
          </a:p>
          <a:p>
            <a:pPr>
              <a:buNone/>
            </a:pPr>
            <a:r>
              <a:rPr lang="en-US" dirty="0" smtClean="0"/>
              <a:t>Example, |</a:t>
            </a:r>
            <a:r>
              <a:rPr lang="en-US" b="1" dirty="0" smtClean="0"/>
              <a:t>V</a:t>
            </a:r>
            <a:r>
              <a:rPr lang="en-US" dirty="0" smtClean="0"/>
              <a:t>| = √(24</a:t>
            </a:r>
            <a:r>
              <a:rPr lang="en-US" baseline="30000" dirty="0" smtClean="0"/>
              <a:t>2 </a:t>
            </a:r>
            <a:r>
              <a:rPr lang="en-US" dirty="0" smtClean="0"/>
              <a:t>+ (-4)</a:t>
            </a:r>
            <a:r>
              <a:rPr lang="en-US" baseline="30000" dirty="0" smtClean="0"/>
              <a:t>2 </a:t>
            </a:r>
            <a:r>
              <a:rPr lang="en-US" dirty="0" smtClean="0"/>
              <a:t>+</a:t>
            </a:r>
            <a:r>
              <a:rPr lang="en-US" baseline="30000" dirty="0" smtClean="0"/>
              <a:t> </a:t>
            </a:r>
            <a:r>
              <a:rPr lang="en-US" dirty="0" smtClean="0"/>
              <a:t>(-24)</a:t>
            </a:r>
            <a:r>
              <a:rPr lang="en-US" baseline="30000" dirty="0" smtClean="0"/>
              <a:t>2</a:t>
            </a:r>
            <a:r>
              <a:rPr lang="en-US" dirty="0" smtClean="0"/>
              <a:t>) = 34.176</a:t>
            </a:r>
          </a:p>
          <a:p>
            <a:pPr>
              <a:buNone/>
            </a:pPr>
            <a:r>
              <a:rPr lang="en-US" dirty="0" smtClean="0"/>
              <a:t>so our normalized vector </a:t>
            </a:r>
            <a:r>
              <a:rPr lang="en-US" b="1" dirty="0" err="1" smtClean="0"/>
              <a:t>V</a:t>
            </a:r>
            <a:r>
              <a:rPr lang="en-US" b="1" baseline="-25000" dirty="0" err="1" smtClean="0"/>
              <a:t>n</a:t>
            </a:r>
            <a:r>
              <a:rPr lang="en-US" dirty="0" smtClean="0"/>
              <a:t> = (24/34.176, -4/34.176, -24/34.176)</a:t>
            </a:r>
          </a:p>
          <a:p>
            <a:pPr>
              <a:buNone/>
            </a:pPr>
            <a:r>
              <a:rPr lang="en-US" dirty="0" smtClean="0"/>
              <a:t>= (.7022, -.117, -.7022), and |</a:t>
            </a:r>
            <a:r>
              <a:rPr lang="en-US" b="1" dirty="0" err="1" smtClean="0"/>
              <a:t>V</a:t>
            </a:r>
            <a:r>
              <a:rPr lang="en-US" b="1" baseline="-25000" dirty="0" err="1" smtClean="0"/>
              <a:t>n</a:t>
            </a:r>
            <a:r>
              <a:rPr lang="en-US" dirty="0" smtClean="0"/>
              <a:t>| = 1 </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Product to generate </a:t>
            </a:r>
            <a:r>
              <a:rPr lang="en-US" dirty="0" err="1" smtClean="0"/>
              <a:t>normals</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pPr>
              <a:buNone/>
            </a:pPr>
            <a:r>
              <a:rPr lang="en-US" dirty="0" smtClean="0"/>
              <a:t>For each face (</a:t>
            </a:r>
            <a:r>
              <a:rPr lang="en-US" dirty="0" err="1" smtClean="0"/>
              <a:t>eg</a:t>
            </a:r>
            <a:r>
              <a:rPr lang="en-US" dirty="0" smtClean="0"/>
              <a:t>, a triangle or quad) you need 3 points that are not collinear. </a:t>
            </a:r>
          </a:p>
          <a:p>
            <a:pPr>
              <a:buNone/>
            </a:pPr>
            <a:r>
              <a:rPr lang="en-US" dirty="0" smtClean="0"/>
              <a:t> </a:t>
            </a:r>
          </a:p>
          <a:p>
            <a:pPr>
              <a:buNone/>
            </a:pPr>
            <a:r>
              <a:rPr lang="en-US" dirty="0" smtClean="0"/>
              <a:t>define a vector </a:t>
            </a:r>
            <a:r>
              <a:rPr lang="en-US" b="1" dirty="0" smtClean="0"/>
              <a:t>P</a:t>
            </a:r>
            <a:r>
              <a:rPr lang="en-US" dirty="0" smtClean="0"/>
              <a:t> from point A to point B, and a second vector </a:t>
            </a:r>
            <a:r>
              <a:rPr lang="en-US" b="1" dirty="0" smtClean="0"/>
              <a:t>Q</a:t>
            </a:r>
            <a:r>
              <a:rPr lang="en-US" dirty="0" smtClean="0"/>
              <a:t> from point A to point C</a:t>
            </a:r>
          </a:p>
          <a:p>
            <a:pPr>
              <a:buNone/>
            </a:pPr>
            <a:endParaRPr lang="en-US" dirty="0" smtClean="0"/>
          </a:p>
          <a:p>
            <a:pPr>
              <a:buNone/>
            </a:pPr>
            <a:r>
              <a:rPr lang="en-US" b="1" dirty="0" smtClean="0"/>
              <a:t>P</a:t>
            </a:r>
            <a:r>
              <a:rPr lang="en-US" dirty="0" smtClean="0"/>
              <a:t> = (</a:t>
            </a:r>
            <a:r>
              <a:rPr lang="en-US" dirty="0" err="1" smtClean="0"/>
              <a:t>B</a:t>
            </a:r>
            <a:r>
              <a:rPr lang="en-US" baseline="-25000" dirty="0" err="1" smtClean="0"/>
              <a:t>x</a:t>
            </a:r>
            <a:r>
              <a:rPr lang="en-US" dirty="0" smtClean="0"/>
              <a:t> - A</a:t>
            </a:r>
            <a:r>
              <a:rPr lang="en-US" baseline="-25000" dirty="0" smtClean="0"/>
              <a:t>x</a:t>
            </a:r>
            <a:r>
              <a:rPr lang="en-US" dirty="0" smtClean="0"/>
              <a:t>, B</a:t>
            </a:r>
            <a:r>
              <a:rPr lang="en-US" baseline="-25000" dirty="0" smtClean="0"/>
              <a:t>y</a:t>
            </a:r>
            <a:r>
              <a:rPr lang="en-US" dirty="0" smtClean="0"/>
              <a:t> - A</a:t>
            </a:r>
            <a:r>
              <a:rPr lang="en-US" baseline="-25000" dirty="0" smtClean="0"/>
              <a:t>y</a:t>
            </a:r>
            <a:r>
              <a:rPr lang="en-US" dirty="0" smtClean="0"/>
              <a:t>, </a:t>
            </a:r>
            <a:r>
              <a:rPr lang="en-US" dirty="0" err="1" smtClean="0"/>
              <a:t>B</a:t>
            </a:r>
            <a:r>
              <a:rPr lang="en-US" baseline="-25000" dirty="0" err="1" smtClean="0"/>
              <a:t>z</a:t>
            </a:r>
            <a:r>
              <a:rPr lang="en-US" dirty="0" smtClean="0"/>
              <a:t> - </a:t>
            </a:r>
            <a:r>
              <a:rPr lang="en-US" dirty="0" err="1" smtClean="0"/>
              <a:t>A</a:t>
            </a:r>
            <a:r>
              <a:rPr lang="en-US" baseline="-25000" dirty="0" err="1" smtClean="0"/>
              <a:t>z</a:t>
            </a:r>
            <a:r>
              <a:rPr lang="en-US" dirty="0" smtClean="0"/>
              <a:t>)</a:t>
            </a:r>
          </a:p>
          <a:p>
            <a:pPr>
              <a:buNone/>
            </a:pPr>
            <a:r>
              <a:rPr lang="en-US" b="1" dirty="0" smtClean="0"/>
              <a:t>Q</a:t>
            </a:r>
            <a:r>
              <a:rPr lang="en-US" dirty="0" smtClean="0"/>
              <a:t> = (</a:t>
            </a:r>
            <a:r>
              <a:rPr lang="en-US" dirty="0" err="1" smtClean="0"/>
              <a:t>C</a:t>
            </a:r>
            <a:r>
              <a:rPr lang="en-US" baseline="-25000" dirty="0" err="1" smtClean="0"/>
              <a:t>x</a:t>
            </a:r>
            <a:r>
              <a:rPr lang="en-US" dirty="0" smtClean="0"/>
              <a:t> </a:t>
            </a:r>
            <a:r>
              <a:rPr lang="en-US" dirty="0" smtClean="0"/>
              <a:t>- A</a:t>
            </a:r>
            <a:r>
              <a:rPr lang="en-US" baseline="-25000" dirty="0" smtClean="0"/>
              <a:t>x</a:t>
            </a:r>
            <a:r>
              <a:rPr lang="en-US" dirty="0" smtClean="0"/>
              <a:t>,</a:t>
            </a:r>
            <a:r>
              <a:rPr lang="en-US" dirty="0" smtClean="0"/>
              <a:t> C</a:t>
            </a:r>
            <a:r>
              <a:rPr lang="en-US" baseline="-25000" dirty="0" smtClean="0"/>
              <a:t>y</a:t>
            </a:r>
            <a:r>
              <a:rPr lang="en-US" dirty="0" smtClean="0"/>
              <a:t> </a:t>
            </a:r>
            <a:r>
              <a:rPr lang="en-US" dirty="0" smtClean="0"/>
              <a:t>- A</a:t>
            </a:r>
            <a:r>
              <a:rPr lang="en-US" baseline="-25000" dirty="0" smtClean="0"/>
              <a:t>y</a:t>
            </a:r>
            <a:r>
              <a:rPr lang="en-US" dirty="0" smtClean="0"/>
              <a:t>,</a:t>
            </a:r>
            <a:r>
              <a:rPr lang="en-US" dirty="0" smtClean="0"/>
              <a:t> </a:t>
            </a:r>
            <a:r>
              <a:rPr lang="en-US" dirty="0" err="1" smtClean="0"/>
              <a:t>C</a:t>
            </a:r>
            <a:r>
              <a:rPr lang="en-US" baseline="-25000" dirty="0" err="1" smtClean="0"/>
              <a:t>z</a:t>
            </a:r>
            <a:r>
              <a:rPr lang="en-US" dirty="0" smtClean="0"/>
              <a:t> </a:t>
            </a:r>
            <a:r>
              <a:rPr lang="en-US" dirty="0" smtClean="0"/>
              <a:t>- </a:t>
            </a:r>
            <a:r>
              <a:rPr lang="en-US" dirty="0" err="1" smtClean="0"/>
              <a:t>A</a:t>
            </a:r>
            <a:r>
              <a:rPr lang="en-US" baseline="-25000" dirty="0" err="1" smtClean="0"/>
              <a:t>z</a:t>
            </a:r>
            <a:r>
              <a:rPr lang="en-US" dirty="0" smtClean="0"/>
              <a:t>)</a:t>
            </a:r>
            <a:r>
              <a:rPr lang="en-US" dirty="0" smtClean="0"/>
              <a:t>  </a:t>
            </a:r>
          </a:p>
          <a:p>
            <a:pPr>
              <a:buNone/>
            </a:pPr>
            <a:r>
              <a:rPr lang="en-US" dirty="0" smtClean="0"/>
              <a:t> </a:t>
            </a:r>
          </a:p>
          <a:p>
            <a:pPr>
              <a:buNone/>
            </a:pPr>
            <a:r>
              <a:rPr lang="en-US" dirty="0" smtClean="0"/>
              <a:t>find </a:t>
            </a:r>
            <a:r>
              <a:rPr lang="en-US" b="1" dirty="0" smtClean="0"/>
              <a:t>V</a:t>
            </a:r>
            <a:r>
              <a:rPr lang="en-US" dirty="0" smtClean="0"/>
              <a:t> = </a:t>
            </a:r>
            <a:r>
              <a:rPr lang="en-US" b="1" dirty="0" err="1" smtClean="0"/>
              <a:t>PxQ</a:t>
            </a:r>
            <a:r>
              <a:rPr lang="en-US" dirty="0" smtClean="0"/>
              <a:t> and then normalize </a:t>
            </a:r>
            <a:r>
              <a:rPr lang="en-US" b="1" dirty="0" smtClean="0"/>
              <a:t>V</a:t>
            </a:r>
            <a:r>
              <a:rPr lang="en-US" dirty="0" smtClean="0"/>
              <a:t> to </a:t>
            </a:r>
            <a:r>
              <a:rPr lang="en-US" dirty="0" smtClean="0"/>
              <a:t>get</a:t>
            </a:r>
            <a:r>
              <a:rPr lang="en-US" dirty="0" smtClean="0"/>
              <a:t> the normalized normal </a:t>
            </a:r>
            <a:r>
              <a:rPr lang="en-US" b="1" dirty="0" smtClean="0"/>
              <a:t>N</a:t>
            </a:r>
            <a:r>
              <a:rPr lang="en-US" dirty="0" smtClean="0"/>
              <a:t>.</a:t>
            </a:r>
            <a:r>
              <a:rPr lang="en-US" baseline="-25000" dirty="0" smtClean="0"/>
              <a:t> </a:t>
            </a:r>
          </a:p>
          <a:p>
            <a:pPr>
              <a:buNone/>
            </a:pPr>
            <a:endParaRPr lang="en-US" dirty="0" smtClean="0"/>
          </a:p>
          <a:p>
            <a:pPr>
              <a:buNone/>
            </a:pPr>
            <a:r>
              <a:rPr lang="en-US" dirty="0" smtClean="0"/>
              <a:t>All 4 points in a quad will use the same normal, which will be specified before calling the vertex commands.</a:t>
            </a:r>
          </a:p>
          <a:p>
            <a:pPr>
              <a:buNone/>
            </a:pPr>
            <a:endParaRPr lang="en-US" dirty="0" smtClean="0"/>
          </a:p>
          <a:p>
            <a:pPr>
              <a:buNone/>
            </a:pPr>
            <a:r>
              <a:rPr lang="en-US" dirty="0" err="1" smtClean="0"/>
              <a:t>glBegin(GL_QUADS</a:t>
            </a:r>
            <a:r>
              <a:rPr lang="en-US" dirty="0" smtClean="0"/>
              <a:t>)</a:t>
            </a:r>
          </a:p>
          <a:p>
            <a:pPr>
              <a:buNone/>
            </a:pPr>
            <a:r>
              <a:rPr lang="en-US" dirty="0" smtClean="0"/>
              <a:t>glNormal3f(N</a:t>
            </a:r>
            <a:r>
              <a:rPr lang="en-US" baseline="-25000" dirty="0" smtClean="0"/>
              <a:t>x</a:t>
            </a:r>
            <a:r>
              <a:rPr lang="en-US" dirty="0" smtClean="0"/>
              <a:t>, </a:t>
            </a:r>
            <a:r>
              <a:rPr lang="en-US" dirty="0" err="1" smtClean="0"/>
              <a:t>N</a:t>
            </a:r>
            <a:r>
              <a:rPr lang="en-US" baseline="-25000" dirty="0" err="1" smtClean="0"/>
              <a:t>y</a:t>
            </a:r>
            <a:r>
              <a:rPr lang="en-US" dirty="0" smtClean="0"/>
              <a:t>, </a:t>
            </a:r>
            <a:r>
              <a:rPr lang="en-US" dirty="0" err="1" smtClean="0"/>
              <a:t>N</a:t>
            </a:r>
            <a:r>
              <a:rPr lang="en-US" baseline="-25000" dirty="0" err="1" smtClean="0"/>
              <a:t>z</a:t>
            </a:r>
            <a:r>
              <a:rPr lang="en-US" dirty="0" smtClean="0"/>
              <a:t>);</a:t>
            </a:r>
          </a:p>
          <a:p>
            <a:pPr>
              <a:buNone/>
            </a:pPr>
            <a:r>
              <a:rPr lang="en-US" dirty="0" smtClean="0"/>
              <a:t>glVertex3f(A</a:t>
            </a:r>
            <a:r>
              <a:rPr lang="en-US" baseline="-25000" dirty="0" smtClean="0"/>
              <a:t>x</a:t>
            </a:r>
            <a:r>
              <a:rPr lang="en-US" dirty="0" smtClean="0"/>
              <a:t>,</a:t>
            </a:r>
            <a:r>
              <a:rPr lang="en-US" dirty="0" smtClean="0"/>
              <a:t> A</a:t>
            </a:r>
            <a:r>
              <a:rPr lang="en-US" baseline="-25000" dirty="0" smtClean="0"/>
              <a:t>y</a:t>
            </a:r>
            <a:r>
              <a:rPr lang="en-US" dirty="0" smtClean="0"/>
              <a:t>,</a:t>
            </a:r>
            <a:r>
              <a:rPr lang="en-US" dirty="0" smtClean="0"/>
              <a:t> </a:t>
            </a:r>
            <a:r>
              <a:rPr lang="en-US" dirty="0" err="1" smtClean="0"/>
              <a:t>A</a:t>
            </a:r>
            <a:r>
              <a:rPr lang="en-US" baseline="-25000" dirty="0" err="1" smtClean="0"/>
              <a:t>z</a:t>
            </a:r>
            <a:r>
              <a:rPr lang="en-US" dirty="0" smtClean="0"/>
              <a:t>);</a:t>
            </a:r>
          </a:p>
          <a:p>
            <a:pPr>
              <a:buNone/>
            </a:pPr>
            <a:r>
              <a:rPr lang="en-US" dirty="0" smtClean="0"/>
              <a:t>glVertex3f</a:t>
            </a:r>
            <a:r>
              <a:rPr lang="en-US" dirty="0" smtClean="0"/>
              <a:t>(B</a:t>
            </a:r>
            <a:r>
              <a:rPr lang="en-US" baseline="-25000" dirty="0" smtClean="0"/>
              <a:t>x</a:t>
            </a:r>
            <a:r>
              <a:rPr lang="en-US" dirty="0" smtClean="0"/>
              <a:t>,</a:t>
            </a:r>
            <a:r>
              <a:rPr lang="en-US" dirty="0" smtClean="0"/>
              <a:t> B</a:t>
            </a:r>
            <a:r>
              <a:rPr lang="en-US" baseline="-25000" dirty="0" smtClean="0"/>
              <a:t>y</a:t>
            </a:r>
            <a:r>
              <a:rPr lang="en-US" dirty="0" smtClean="0"/>
              <a:t>,</a:t>
            </a:r>
            <a:r>
              <a:rPr lang="en-US" dirty="0" smtClean="0"/>
              <a:t> </a:t>
            </a:r>
            <a:r>
              <a:rPr lang="en-US" dirty="0" err="1" smtClean="0"/>
              <a:t>B</a:t>
            </a:r>
            <a:r>
              <a:rPr lang="en-US" baseline="-25000" dirty="0" err="1" smtClean="0"/>
              <a:t>z</a:t>
            </a:r>
            <a:r>
              <a:rPr lang="en-US" dirty="0" smtClean="0"/>
              <a:t>);</a:t>
            </a:r>
            <a:endParaRPr lang="en-US" dirty="0" smtClean="0"/>
          </a:p>
          <a:p>
            <a:pPr>
              <a:buNone/>
            </a:pPr>
            <a:r>
              <a:rPr lang="en-US" dirty="0" smtClean="0"/>
              <a:t>glVertex3f</a:t>
            </a:r>
            <a:r>
              <a:rPr lang="en-US" dirty="0" smtClean="0"/>
              <a:t>(C</a:t>
            </a:r>
            <a:r>
              <a:rPr lang="en-US" baseline="-25000" dirty="0" smtClean="0"/>
              <a:t>x</a:t>
            </a:r>
            <a:r>
              <a:rPr lang="en-US" dirty="0" smtClean="0"/>
              <a:t>,</a:t>
            </a:r>
            <a:r>
              <a:rPr lang="en-US" dirty="0" smtClean="0"/>
              <a:t> C</a:t>
            </a:r>
            <a:r>
              <a:rPr lang="en-US" baseline="-25000" dirty="0" smtClean="0"/>
              <a:t>y</a:t>
            </a:r>
            <a:r>
              <a:rPr lang="en-US" dirty="0" smtClean="0"/>
              <a:t>,</a:t>
            </a:r>
            <a:r>
              <a:rPr lang="en-US" dirty="0" smtClean="0"/>
              <a:t> </a:t>
            </a:r>
            <a:r>
              <a:rPr lang="en-US" dirty="0" err="1" smtClean="0"/>
              <a:t>C</a:t>
            </a:r>
            <a:r>
              <a:rPr lang="en-US" baseline="-25000" dirty="0" err="1" smtClean="0"/>
              <a:t>z</a:t>
            </a:r>
            <a:r>
              <a:rPr lang="en-US" dirty="0" smtClean="0"/>
              <a:t>);</a:t>
            </a:r>
            <a:endParaRPr lang="en-US" dirty="0" smtClean="0"/>
          </a:p>
          <a:p>
            <a:pPr>
              <a:buNone/>
            </a:pPr>
            <a:r>
              <a:rPr lang="en-US" dirty="0" smtClean="0"/>
              <a:t>glVertex3f</a:t>
            </a:r>
            <a:r>
              <a:rPr lang="en-US" dirty="0" smtClean="0"/>
              <a:t>(D</a:t>
            </a:r>
            <a:r>
              <a:rPr lang="en-US" baseline="-25000" dirty="0" smtClean="0"/>
              <a:t>x</a:t>
            </a:r>
            <a:r>
              <a:rPr lang="en-US" dirty="0" smtClean="0"/>
              <a:t>,</a:t>
            </a:r>
            <a:r>
              <a:rPr lang="en-US" dirty="0" smtClean="0"/>
              <a:t> </a:t>
            </a:r>
            <a:r>
              <a:rPr lang="en-US" dirty="0" err="1" smtClean="0"/>
              <a:t>D</a:t>
            </a:r>
            <a:r>
              <a:rPr lang="en-US" baseline="-25000" dirty="0" err="1" smtClean="0"/>
              <a:t>y</a:t>
            </a:r>
            <a:r>
              <a:rPr lang="en-US" dirty="0" smtClean="0"/>
              <a:t>,</a:t>
            </a:r>
            <a:r>
              <a:rPr lang="en-US" dirty="0" smtClean="0"/>
              <a:t> </a:t>
            </a:r>
            <a:r>
              <a:rPr lang="en-US" dirty="0" err="1" smtClean="0"/>
              <a:t>D</a:t>
            </a:r>
            <a:r>
              <a:rPr lang="en-US" baseline="-25000" dirty="0" err="1" smtClean="0"/>
              <a:t>z</a:t>
            </a:r>
            <a:r>
              <a:rPr lang="en-US" dirty="0" smtClean="0"/>
              <a:t>);</a:t>
            </a:r>
            <a:endParaRPr lang="en-US" dirty="0" smtClean="0"/>
          </a:p>
          <a:p>
            <a:pPr>
              <a:buNone/>
            </a:pPr>
            <a:r>
              <a:rPr lang="en-US" dirty="0" err="1" smtClean="0"/>
              <a:t>glEnd</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idx="1"/>
          </p:nvPr>
        </p:nvSpPr>
        <p:spPr/>
        <p:txBody>
          <a:bodyPr/>
          <a:lstStyle/>
          <a:p>
            <a:pPr>
              <a:buNone/>
            </a:pPr>
            <a:r>
              <a:rPr lang="en-US" dirty="0" smtClean="0"/>
              <a:t>Although the frame rate of the OpenGL display loop attempts to run in sync with the refresh rate of the screen, you cannot count on this timing when animating your scene.</a:t>
            </a:r>
          </a:p>
          <a:p>
            <a:pPr>
              <a:buNone/>
            </a:pPr>
            <a:endParaRPr lang="en-US" dirty="0" smtClean="0"/>
          </a:p>
          <a:p>
            <a:pPr>
              <a:buNone/>
            </a:pPr>
            <a:r>
              <a:rPr lang="en-US" dirty="0" smtClean="0"/>
              <a:t>- The OS can pause the display</a:t>
            </a:r>
          </a:p>
          <a:p>
            <a:pPr>
              <a:buNone/>
            </a:pPr>
            <a:r>
              <a:rPr lang="en-US" dirty="0" smtClean="0"/>
              <a:t>- Loading resources dynamically may take time </a:t>
            </a:r>
          </a:p>
          <a:p>
            <a:pPr>
              <a:buNone/>
            </a:pPr>
            <a:r>
              <a:rPr lang="en-US" dirty="0" smtClean="0"/>
              <a:t>- Different systems may have different refresh rates</a:t>
            </a:r>
          </a:p>
          <a:p>
            <a:pPr>
              <a:buNone/>
            </a:pPr>
            <a:r>
              <a:rPr lang="en-US" dirty="0" smtClean="0"/>
              <a:t>- You may be computing/drawing too much for your video card</a:t>
            </a:r>
          </a:p>
          <a:p>
            <a:pPr>
              <a:buNone/>
            </a:pPr>
            <a:endParaRPr lang="en-US" dirty="0" smtClean="0"/>
          </a:p>
          <a:p>
            <a:pPr>
              <a:buNone/>
            </a:pPr>
            <a:endParaRPr lang="en-US" dirty="0" smtClean="0"/>
          </a:p>
          <a:p>
            <a:pPr>
              <a:buFontTx/>
              <a:buChar cha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idx="1"/>
          </p:nvPr>
        </p:nvSpPr>
        <p:spPr/>
        <p:txBody>
          <a:bodyPr/>
          <a:lstStyle/>
          <a:p>
            <a:pPr>
              <a:buNone/>
            </a:pPr>
            <a:r>
              <a:rPr lang="en-US" dirty="0" smtClean="0"/>
              <a:t>A better way to do animation is to keep track of the current time and its position along a timeline defined by the start and end times of the movement.</a:t>
            </a:r>
          </a:p>
          <a:p>
            <a:pPr>
              <a:buNone/>
            </a:pPr>
            <a:endParaRPr lang="en-US" dirty="0" smtClean="0"/>
          </a:p>
          <a:p>
            <a:pPr>
              <a:buNone/>
            </a:pPr>
            <a:r>
              <a:rPr lang="en-US" dirty="0" smtClean="0"/>
              <a:t>Then translate or rotate objects based on the percentage of time that has passed.</a:t>
            </a:r>
          </a:p>
          <a:p>
            <a:pPr>
              <a:buNone/>
            </a:pPr>
            <a:endParaRPr lang="en-US" dirty="0" smtClean="0"/>
          </a:p>
          <a:p>
            <a:pPr>
              <a:buNone/>
            </a:pPr>
            <a:r>
              <a:rPr lang="en-US" dirty="0" smtClean="0"/>
              <a:t>May be problematic:</a:t>
            </a:r>
          </a:p>
          <a:p>
            <a:pPr>
              <a:buNone/>
            </a:pPr>
            <a:r>
              <a:rPr lang="en-US" dirty="0" smtClean="0"/>
              <a:t>	void </a:t>
            </a:r>
            <a:r>
              <a:rPr lang="en-US" dirty="0" err="1" smtClean="0"/>
              <a:t>myDisplayLoop</a:t>
            </a:r>
            <a:r>
              <a:rPr lang="en-US" dirty="0" smtClean="0"/>
              <a:t>() {</a:t>
            </a:r>
          </a:p>
          <a:p>
            <a:pPr>
              <a:buNone/>
            </a:pPr>
            <a:r>
              <a:rPr lang="en-US" dirty="0" smtClean="0"/>
              <a:t>		</a:t>
            </a:r>
            <a:r>
              <a:rPr lang="en-US" dirty="0" err="1" smtClean="0"/>
              <a:t>setUpCamera</a:t>
            </a:r>
            <a:r>
              <a:rPr lang="en-US" dirty="0" smtClean="0"/>
              <a:t>();</a:t>
            </a:r>
          </a:p>
          <a:p>
            <a:pPr>
              <a:buNone/>
            </a:pPr>
            <a:r>
              <a:rPr lang="en-US" dirty="0" smtClean="0"/>
              <a:t>	  rotateObjectAroundYAxis(1f); //will be jittery &amp; unpredictable</a:t>
            </a:r>
          </a:p>
          <a:p>
            <a:pPr>
              <a:buNone/>
            </a:pPr>
            <a:r>
              <a:rPr lang="en-US" dirty="0" smtClean="0"/>
              <a:t>	  </a:t>
            </a:r>
            <a:r>
              <a:rPr lang="en-US" dirty="0" err="1" smtClean="0"/>
              <a:t>drawObject</a:t>
            </a:r>
            <a:r>
              <a:rPr lang="en-US" dirty="0" smtClean="0"/>
              <a:t>(); </a:t>
            </a:r>
          </a:p>
          <a:p>
            <a:pPr>
              <a:buNone/>
            </a:pPr>
            <a:r>
              <a:rPr lang="en-US" dirty="0" smtClean="0"/>
              <a:t>	</a:t>
            </a:r>
            <a:r>
              <a:rPr lang="en-US" dirty="0" smtClean="0"/>
              <a:t>} </a:t>
            </a:r>
          </a:p>
          <a:p>
            <a:pPr>
              <a:buNone/>
            </a:pPr>
            <a:endParaRPr lang="en-US" dirty="0" smtClean="0"/>
          </a:p>
          <a:p>
            <a:pPr>
              <a:buFontTx/>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Simple example: animating a 5</a:t>
            </a:r>
            <a:r>
              <a:rPr lang="en-US" dirty="0" smtClean="0"/>
              <a:t>-</a:t>
            </a:r>
            <a:r>
              <a:rPr lang="en-US" dirty="0" smtClean="0"/>
              <a:t>second translation 3 units along the Z axis</a:t>
            </a:r>
          </a:p>
          <a:p>
            <a:pPr>
              <a:buNone/>
            </a:pPr>
            <a:endParaRPr lang="en-US" dirty="0" smtClean="0"/>
          </a:p>
          <a:p>
            <a:pPr>
              <a:buNone/>
            </a:pPr>
            <a:r>
              <a:rPr lang="en-US" dirty="0" smtClean="0"/>
              <a:t>void </a:t>
            </a:r>
            <a:r>
              <a:rPr lang="en-US" dirty="0" err="1" smtClean="0"/>
              <a:t>myInit</a:t>
            </a:r>
            <a:r>
              <a:rPr lang="en-US" dirty="0" smtClean="0"/>
              <a:t>(){</a:t>
            </a:r>
          </a:p>
          <a:p>
            <a:pPr>
              <a:buNone/>
            </a:pPr>
            <a:r>
              <a:rPr lang="en-US" dirty="0" smtClean="0"/>
              <a:t>	//normal stuff...</a:t>
            </a:r>
          </a:p>
          <a:p>
            <a:pPr>
              <a:buNone/>
            </a:pPr>
            <a:r>
              <a:rPr lang="en-US" dirty="0" smtClean="0"/>
              <a:t>	</a:t>
            </a:r>
          </a:p>
          <a:p>
            <a:pPr>
              <a:buNone/>
            </a:pPr>
            <a:r>
              <a:rPr lang="en-US" dirty="0" smtClean="0"/>
              <a:t>	//define animation</a:t>
            </a:r>
          </a:p>
          <a:p>
            <a:pPr>
              <a:buNone/>
            </a:pPr>
            <a:r>
              <a:rPr lang="en-US" dirty="0" smtClean="0"/>
              <a:t>	</a:t>
            </a:r>
            <a:r>
              <a:rPr lang="en-US" dirty="0" smtClean="0"/>
              <a:t>long </a:t>
            </a:r>
            <a:r>
              <a:rPr lang="en-US" dirty="0" err="1" smtClean="0"/>
              <a:t>startTime</a:t>
            </a:r>
            <a:r>
              <a:rPr lang="en-US" dirty="0" smtClean="0"/>
              <a:t> = now();</a:t>
            </a:r>
          </a:p>
          <a:p>
            <a:pPr>
              <a:buNone/>
            </a:pPr>
            <a:r>
              <a:rPr lang="en-US" dirty="0" smtClean="0"/>
              <a:t>	long </a:t>
            </a:r>
            <a:r>
              <a:rPr lang="en-US" dirty="0" err="1" smtClean="0"/>
              <a:t>endTime</a:t>
            </a:r>
            <a:r>
              <a:rPr lang="en-US" dirty="0" smtClean="0"/>
              <a:t> = </a:t>
            </a:r>
            <a:r>
              <a:rPr lang="en-US" dirty="0" err="1" smtClean="0"/>
              <a:t>startTime</a:t>
            </a:r>
            <a:r>
              <a:rPr lang="en-US" dirty="0" smtClean="0"/>
              <a:t> + 5000ms;</a:t>
            </a:r>
          </a:p>
          <a:p>
            <a:pPr>
              <a:buNone/>
            </a:pPr>
            <a:r>
              <a:rPr lang="en-US" dirty="0" smtClean="0"/>
              <a:t>	float </a:t>
            </a:r>
            <a:r>
              <a:rPr lang="en-US" dirty="0" err="1" smtClean="0"/>
              <a:t>distZ</a:t>
            </a:r>
            <a:r>
              <a:rPr lang="en-US" dirty="0" smtClean="0"/>
              <a:t> = 3f; </a:t>
            </a:r>
          </a:p>
          <a:p>
            <a:pPr>
              <a:buNone/>
            </a:pPr>
            <a:r>
              <a:rPr lang="en-US" dirty="0" smtClean="0"/>
              <a:t>}</a:t>
            </a:r>
          </a:p>
          <a:p>
            <a:pPr>
              <a:buNone/>
            </a:pPr>
            <a:endParaRPr lang="en-US" dirty="0" smtClean="0"/>
          </a:p>
          <a:p>
            <a:pPr>
              <a:buNone/>
            </a:pPr>
            <a:r>
              <a:rPr lang="en-US" dirty="0" smtClean="0"/>
              <a:t>void </a:t>
            </a:r>
            <a:r>
              <a:rPr lang="en-US" dirty="0" err="1" smtClean="0"/>
              <a:t>myDisplayLoop</a:t>
            </a:r>
            <a:r>
              <a:rPr lang="en-US" dirty="0" smtClean="0"/>
              <a:t>() {</a:t>
            </a:r>
          </a:p>
          <a:p>
            <a:pPr>
              <a:buNone/>
            </a:pPr>
            <a:r>
              <a:rPr lang="en-US" dirty="0" smtClean="0"/>
              <a:t>	//normal stuff...</a:t>
            </a:r>
          </a:p>
          <a:p>
            <a:pPr>
              <a:buNone/>
            </a:pPr>
            <a:r>
              <a:rPr lang="en-US" dirty="0" smtClean="0"/>
              <a:t>	</a:t>
            </a:r>
          </a:p>
          <a:p>
            <a:pPr>
              <a:buNone/>
            </a:pPr>
            <a:r>
              <a:rPr lang="en-US" dirty="0" smtClean="0"/>
              <a:t>	//handle animation</a:t>
            </a:r>
          </a:p>
          <a:p>
            <a:pPr>
              <a:buNone/>
            </a:pPr>
            <a:r>
              <a:rPr lang="en-US" dirty="0" smtClean="0"/>
              <a:t>	current = now();</a:t>
            </a:r>
          </a:p>
          <a:p>
            <a:pPr>
              <a:buNone/>
            </a:pPr>
            <a:r>
              <a:rPr lang="en-US" dirty="0" smtClean="0"/>
              <a:t>	glTranslatef(0f, 0f, </a:t>
            </a:r>
            <a:r>
              <a:rPr lang="en-US" dirty="0" smtClean="0"/>
              <a:t>(current - start)/(end - start)*</a:t>
            </a:r>
            <a:r>
              <a:rPr lang="en-US" dirty="0" err="1" smtClean="0"/>
              <a:t>distZ</a:t>
            </a:r>
            <a:r>
              <a:rPr lang="en-US" dirty="0" smtClean="0"/>
              <a:t>);  </a:t>
            </a:r>
          </a:p>
          <a:p>
            <a:pPr>
              <a:buNone/>
            </a:pPr>
            <a:r>
              <a:rPr lang="en-US" dirty="0" smtClean="0"/>
              <a:t>	</a:t>
            </a:r>
            <a:r>
              <a:rPr lang="en-US" dirty="0" err="1" smtClean="0"/>
              <a:t>drawCoolShape</a:t>
            </a:r>
            <a:r>
              <a:rPr lang="en-US" dirty="0" smtClean="0"/>
              <a:t>();  </a:t>
            </a:r>
          </a:p>
          <a:p>
            <a:pPr>
              <a:buNone/>
            </a:pP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a:t>
            </a:r>
            <a:endParaRPr lang="en-US" dirty="0"/>
          </a:p>
        </p:txBody>
      </p:sp>
      <p:sp>
        <p:nvSpPr>
          <p:cNvPr id="3" name="Content Placeholder 2"/>
          <p:cNvSpPr>
            <a:spLocks noGrp="1"/>
          </p:cNvSpPr>
          <p:nvPr>
            <p:ph idx="1"/>
          </p:nvPr>
        </p:nvSpPr>
        <p:spPr/>
        <p:txBody>
          <a:bodyPr/>
          <a:lstStyle/>
          <a:p>
            <a:pPr>
              <a:buNone/>
            </a:pPr>
            <a:r>
              <a:rPr lang="en-US" dirty="0" smtClean="0"/>
              <a:t>Can also add “easing” interpolation functions to control the smoothness of the animation.</a:t>
            </a:r>
          </a:p>
          <a:p>
            <a:pPr>
              <a:buNone/>
            </a:pPr>
            <a:endParaRPr lang="en-US" dirty="0" smtClean="0"/>
          </a:p>
          <a:p>
            <a:pPr>
              <a:buNone/>
            </a:pPr>
            <a:r>
              <a:rPr lang="en-US" dirty="0" smtClean="0"/>
              <a:t>The above </a:t>
            </a:r>
            <a:r>
              <a:rPr lang="en-US" dirty="0" err="1" smtClean="0"/>
              <a:t>psuedocode</a:t>
            </a:r>
            <a:r>
              <a:rPr lang="en-US" dirty="0" smtClean="0"/>
              <a:t> defined two “</a:t>
            </a:r>
            <a:r>
              <a:rPr lang="en-US" dirty="0" err="1" smtClean="0"/>
              <a:t>keyframes</a:t>
            </a:r>
            <a:r>
              <a:rPr lang="en-US" dirty="0" smtClean="0"/>
              <a:t>” and two different points in time, and did a linear interpolation between them to map the current to time to a current position along the z-axis.</a:t>
            </a:r>
          </a:p>
          <a:p>
            <a:pPr>
              <a:buNone/>
            </a:pPr>
            <a:endParaRPr lang="en-US" dirty="0" smtClean="0"/>
          </a:p>
          <a:p>
            <a:pPr>
              <a:buNone/>
            </a:pPr>
            <a:r>
              <a:rPr lang="en-US" dirty="0" smtClean="0"/>
              <a:t>Easing functions provide a simple way to effect the interpolation between two points.</a:t>
            </a:r>
          </a:p>
          <a:p>
            <a:pPr>
              <a:buNone/>
            </a:pPr>
            <a:endParaRPr lang="en-US" dirty="0" smtClean="0"/>
          </a:p>
          <a:p>
            <a:pPr>
              <a:buNone/>
            </a:pPr>
            <a:r>
              <a:rPr lang="en-US" dirty="0" smtClean="0"/>
              <a:t>Ex. float </a:t>
            </a:r>
            <a:r>
              <a:rPr lang="en-US" dirty="0" err="1" smtClean="0"/>
              <a:t>easedPerc</a:t>
            </a:r>
            <a:r>
              <a:rPr lang="en-US" dirty="0" smtClean="0"/>
              <a:t> = </a:t>
            </a:r>
            <a:r>
              <a:rPr lang="en-US" dirty="0" err="1" smtClean="0"/>
              <a:t>sin(origPerc</a:t>
            </a:r>
            <a:r>
              <a:rPr lang="en-US" dirty="0" smtClean="0"/>
              <a:t> * PI/2);</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22225</TotalTime>
  <Words>1466</Words>
  <Application>Microsoft Macintosh PowerPoint</Application>
  <PresentationFormat>On-screen Show (4:3)</PresentationFormat>
  <Paragraphs>176</Paragraphs>
  <Slides>13</Slides>
  <Notes>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Overview</vt:lpstr>
      <vt:lpstr>Dot Product 1</vt:lpstr>
      <vt:lpstr>Dot Product 2</vt:lpstr>
      <vt:lpstr>Cross Product</vt:lpstr>
      <vt:lpstr>Cross Product to generate normals</vt:lpstr>
      <vt:lpstr>Animation</vt:lpstr>
      <vt:lpstr>Animation</vt:lpstr>
      <vt:lpstr>Animation</vt:lpstr>
      <vt:lpstr>Animation</vt:lpstr>
      <vt:lpstr>gluPerspective pseudocode</vt:lpstr>
      <vt:lpstr>glFrustum pseudocode</vt:lpstr>
      <vt:lpstr>Projection Matrix 3</vt:lpstr>
      <vt:lpstr>Slide 13</vt:lpstr>
    </vt:vector>
  </TitlesOfParts>
  <Company>ucsb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angus</dc:creator>
  <cp:lastModifiedBy>angus</cp:lastModifiedBy>
  <cp:revision>56</cp:revision>
  <dcterms:created xsi:type="dcterms:W3CDTF">2010-03-30T03:38:53Z</dcterms:created>
  <dcterms:modified xsi:type="dcterms:W3CDTF">2010-04-08T18:36:47Z</dcterms:modified>
</cp:coreProperties>
</file>