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erverZoom="10000" strictFirstAndLastChars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20" r:id="rId2"/>
    <p:sldId id="379" r:id="rId3"/>
    <p:sldId id="380" r:id="rId4"/>
    <p:sldId id="359" r:id="rId5"/>
    <p:sldId id="396" r:id="rId6"/>
    <p:sldId id="363" r:id="rId7"/>
    <p:sldId id="325" r:id="rId8"/>
    <p:sldId id="362" r:id="rId9"/>
    <p:sldId id="357" r:id="rId10"/>
    <p:sldId id="394" r:id="rId11"/>
    <p:sldId id="387" r:id="rId12"/>
    <p:sldId id="388" r:id="rId13"/>
    <p:sldId id="389" r:id="rId14"/>
    <p:sldId id="374" r:id="rId15"/>
    <p:sldId id="344" r:id="rId16"/>
    <p:sldId id="336" r:id="rId17"/>
    <p:sldId id="371" r:id="rId18"/>
    <p:sldId id="372" r:id="rId19"/>
    <p:sldId id="381" r:id="rId20"/>
    <p:sldId id="382" r:id="rId21"/>
    <p:sldId id="383" r:id="rId22"/>
    <p:sldId id="384" r:id="rId23"/>
    <p:sldId id="385" r:id="rId24"/>
    <p:sldId id="386" r:id="rId25"/>
    <p:sldId id="390" r:id="rId26"/>
    <p:sldId id="391" r:id="rId27"/>
    <p:sldId id="392" r:id="rId28"/>
    <p:sldId id="393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SzPct val="100000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SzPct val="100000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SzPct val="100000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SzPct val="100000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SzPct val="100000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webPr allowPng="1" organizeInFolders="0" useLongFilenames="0" imgSz="1024x768" encoding="macintosh"/>
  <p:prnPr/>
  <p:clrMru>
    <a:srgbClr val="656565"/>
    <a:srgbClr val="E6E6E6"/>
    <a:srgbClr val="999999"/>
    <a:srgbClr val="7B7B7B"/>
    <a:srgbClr val="FF3300"/>
    <a:srgbClr val="FF25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 showComments="0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024" y="-368"/>
      </p:cViewPr>
      <p:guideLst>
        <p:guide orient="horz" pos="864"/>
        <p:guide pos="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9" d="100"/>
          <a:sy n="119" d="100"/>
        </p:scale>
        <p:origin x="-1496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SzTx/>
              <a:defRPr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SzTx/>
              <a:defRPr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SzTx/>
              <a:defRPr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SzTx/>
              <a:defRPr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fld id="{45EB614E-3638-444A-A0AF-DDBBA292D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SzTx/>
              <a:defRPr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SzTx/>
              <a:defRPr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3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9094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SzTx/>
              <a:defRPr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5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SzTx/>
              <a:defRPr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fld id="{2507E83C-B70E-3E4B-973B-02E818DB3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7384A1-14A8-2449-9364-2A6C9E74173B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90A100-9DD5-5C42-A202-30D172C4B27A}" type="slidenum">
              <a:rPr lang="en-US"/>
              <a:pPr/>
              <a:t>4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A5E345-2348-AC49-869E-9A91C60303B6}" type="slidenum">
              <a:rPr lang="en-US"/>
              <a:pPr/>
              <a:t>6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60A37-26DB-6C4C-9B4D-971DA46A5775}" type="slidenum">
              <a:rPr lang="en-US"/>
              <a:pPr/>
              <a:t>7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3EAA46-D64F-6C4B-AF27-F3E158377749}" type="slidenum">
              <a:rPr lang="en-US"/>
              <a:pPr/>
              <a:t>9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A6002F-E28F-A74D-9DA9-27F44929A6C1}" type="slidenum">
              <a:rPr lang="en-US"/>
              <a:pPr/>
              <a:t>14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9999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SzTx/>
              <a:defRPr/>
            </a:pPr>
            <a:endParaRPr 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6151563" y="304800"/>
            <a:ext cx="2992437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buSzTx/>
              <a:defRPr/>
            </a:pPr>
            <a:r>
              <a:rPr lang="en-US" sz="1300" b="1">
                <a:solidFill>
                  <a:schemeClr val="bg1"/>
                </a:solidFill>
                <a:latin typeface="Helvetica" charset="0"/>
              </a:rPr>
              <a:t>Media Arts and Technology</a:t>
            </a:r>
          </a:p>
          <a:p>
            <a:pPr>
              <a:lnSpc>
                <a:spcPct val="90000"/>
              </a:lnSpc>
              <a:buSzTx/>
              <a:defRPr/>
            </a:pPr>
            <a:r>
              <a:rPr lang="en-US" sz="1300">
                <a:solidFill>
                  <a:schemeClr val="bg1"/>
                </a:solidFill>
                <a:latin typeface="Helvetica" charset="0"/>
              </a:rPr>
              <a:t>Graduate Program</a:t>
            </a:r>
          </a:p>
          <a:p>
            <a:pPr>
              <a:lnSpc>
                <a:spcPct val="90000"/>
              </a:lnSpc>
              <a:buSzTx/>
              <a:defRPr/>
            </a:pPr>
            <a:r>
              <a:rPr lang="en-US" sz="1300">
                <a:solidFill>
                  <a:schemeClr val="bg1"/>
                </a:solidFill>
                <a:latin typeface="Helvetica" charset="0"/>
              </a:rPr>
              <a:t>University of California, Santa Barbara</a:t>
            </a:r>
            <a:endParaRPr 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" name="Rectangle 11"/>
          <p:cNvSpPr>
            <a:spLocks/>
          </p:cNvSpPr>
          <p:nvPr userDrawn="1"/>
        </p:nvSpPr>
        <p:spPr bwMode="auto">
          <a:xfrm>
            <a:off x="76200" y="76200"/>
            <a:ext cx="5505450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buSzTx/>
              <a:defRPr/>
            </a:pPr>
            <a:r>
              <a:rPr lang="en-US" sz="3200" b="1">
                <a:solidFill>
                  <a:schemeClr val="bg1"/>
                </a:solidFill>
                <a:latin typeface="Century" charset="0"/>
              </a:rPr>
              <a:t>Making Visible the Invisible</a:t>
            </a:r>
            <a:endParaRPr lang="en-US" sz="3200">
              <a:solidFill>
                <a:srgbClr val="000000"/>
              </a:solidFill>
              <a:latin typeface="Century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2133600"/>
            <a:ext cx="5715000" cy="4572000"/>
          </a:xfrm>
        </p:spPr>
        <p:txBody>
          <a:bodyPr/>
          <a:lstStyle>
            <a:lvl1pPr marL="0" indent="0">
              <a:lnSpc>
                <a:spcPts val="2000"/>
              </a:lnSpc>
              <a:spcAft>
                <a:spcPts val="900"/>
              </a:spcAft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5304" name="Rectangle 8"/>
          <p:cNvSpPr>
            <a:spLocks noGrp="1"/>
          </p:cNvSpPr>
          <p:nvPr>
            <p:ph type="ctrTitle" sz="quarter"/>
          </p:nvPr>
        </p:nvSpPr>
        <p:spPr>
          <a:xfrm>
            <a:off x="228600" y="990600"/>
            <a:ext cx="8739188" cy="990600"/>
          </a:xfrm>
        </p:spPr>
        <p:txBody>
          <a:bodyPr anchor="ctr"/>
          <a:lstStyle>
            <a:lvl1pPr>
              <a:lnSpc>
                <a:spcPts val="3000"/>
              </a:lnSpc>
              <a:defRPr>
                <a:solidFill>
                  <a:srgbClr val="FF3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16688" y="6400800"/>
            <a:ext cx="1676400" cy="381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Winter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075" y="6400800"/>
            <a:ext cx="3438525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George Legrady</a:t>
            </a:r>
            <a:endParaRPr lang="en-US" sz="1400">
              <a:latin typeface="Time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008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22D93-20D2-AC43-9917-296FDEFA5B0D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22479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81000"/>
            <a:ext cx="65913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16688" y="6400800"/>
            <a:ext cx="1676400" cy="381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Winter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075" y="6400800"/>
            <a:ext cx="3438525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George Legrady</a:t>
            </a:r>
            <a:endParaRPr lang="en-US" sz="1400">
              <a:latin typeface="Time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008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76C83-5164-8145-89B8-A4003A01E2BE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16688" y="6400800"/>
            <a:ext cx="1676400" cy="381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Winter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075" y="6400800"/>
            <a:ext cx="3438525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George Legrady</a:t>
            </a:r>
            <a:endParaRPr lang="en-US" sz="1400">
              <a:latin typeface="Time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008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7CE3C-7AA1-1E4E-BCF8-963370B8D809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1371600"/>
            <a:ext cx="3200400" cy="483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371600"/>
            <a:ext cx="3200400" cy="483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16688" y="6400800"/>
            <a:ext cx="1676400" cy="381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Winter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9075" y="6400800"/>
            <a:ext cx="3438525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George Legrady</a:t>
            </a:r>
            <a:endParaRPr lang="en-US" sz="1400">
              <a:latin typeface="Times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4008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BA936-E850-3342-911E-4D3C2649820C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16688" y="6400800"/>
            <a:ext cx="1676400" cy="381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Winter 2006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9075" y="6400800"/>
            <a:ext cx="3438525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George Legrady</a:t>
            </a:r>
            <a:endParaRPr lang="en-US" sz="1400">
              <a:latin typeface="Times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2000" y="64008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320C4-17B2-E144-B4B0-AF98FDDFAA51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16688" y="6400800"/>
            <a:ext cx="1676400" cy="381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Winter 2006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9075" y="6400800"/>
            <a:ext cx="3438525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George Legrady</a:t>
            </a:r>
            <a:endParaRPr lang="en-US" sz="1400">
              <a:latin typeface="Times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4008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B7801-3264-8845-AC5A-4875687E93F2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16688" y="6400800"/>
            <a:ext cx="1676400" cy="381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Winter 2006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9075" y="6400800"/>
            <a:ext cx="3438525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George Legrady</a:t>
            </a:r>
            <a:endParaRPr lang="en-US" sz="1400">
              <a:latin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008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37586-35F7-F244-8977-0434EC580B1A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16688" y="6400800"/>
            <a:ext cx="1676400" cy="381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Winter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9075" y="6400800"/>
            <a:ext cx="3438525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George Legrady</a:t>
            </a:r>
            <a:endParaRPr lang="en-US" sz="1400">
              <a:latin typeface="Times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4008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8D0F-1F30-374B-AA14-7932BC283CBF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16688" y="6400800"/>
            <a:ext cx="1676400" cy="381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Winter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9075" y="6400800"/>
            <a:ext cx="3438525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George Legrady</a:t>
            </a:r>
            <a:endParaRPr lang="en-US" sz="1400">
              <a:latin typeface="Times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4008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F56FC-6E52-084A-B956-9362F3DFB6C6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Rectangle 71"/>
          <p:cNvSpPr>
            <a:spLocks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656565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SzTx/>
              <a:defRPr/>
            </a:pPr>
            <a:endParaRPr 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96" name="Rectangle 72"/>
          <p:cNvSpPr>
            <a:spLocks/>
          </p:cNvSpPr>
          <p:nvPr userDrawn="1"/>
        </p:nvSpPr>
        <p:spPr bwMode="auto">
          <a:xfrm>
            <a:off x="0" y="5486400"/>
            <a:ext cx="2339975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buSzTx/>
              <a:defRPr/>
            </a:pPr>
            <a:r>
              <a:rPr lang="en-US" sz="1300" b="1">
                <a:solidFill>
                  <a:schemeClr val="bg1"/>
                </a:solidFill>
                <a:latin typeface="Helvetica" charset="0"/>
              </a:rPr>
              <a:t>Media Arts and Technology</a:t>
            </a:r>
          </a:p>
          <a:p>
            <a:pPr>
              <a:lnSpc>
                <a:spcPct val="90000"/>
              </a:lnSpc>
              <a:buSzTx/>
              <a:defRPr/>
            </a:pPr>
            <a:r>
              <a:rPr lang="en-US" sz="1300">
                <a:solidFill>
                  <a:schemeClr val="bg1"/>
                </a:solidFill>
                <a:latin typeface="Helvetica" charset="0"/>
              </a:rPr>
              <a:t>Graduate Program</a:t>
            </a:r>
          </a:p>
          <a:p>
            <a:pPr>
              <a:lnSpc>
                <a:spcPct val="90000"/>
              </a:lnSpc>
              <a:buSzTx/>
              <a:defRPr/>
            </a:pPr>
            <a:r>
              <a:rPr lang="en-US" sz="1300">
                <a:solidFill>
                  <a:schemeClr val="bg1"/>
                </a:solidFill>
                <a:latin typeface="Helvetica" charset="0"/>
              </a:rPr>
              <a:t>UC Santa Barbara</a:t>
            </a:r>
            <a:endParaRPr 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97" name="Rectangle 73"/>
          <p:cNvSpPr>
            <a:spLocks/>
          </p:cNvSpPr>
          <p:nvPr userDrawn="1"/>
        </p:nvSpPr>
        <p:spPr bwMode="auto">
          <a:xfrm>
            <a:off x="85725" y="101600"/>
            <a:ext cx="2565400" cy="250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buSzTx/>
              <a:defRPr/>
            </a:pPr>
            <a:r>
              <a:rPr lang="en-US" sz="1300">
                <a:solidFill>
                  <a:schemeClr val="bg1"/>
                </a:solidFill>
              </a:rPr>
              <a:t>MAT 259 Visualizing Information</a:t>
            </a: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036" name="Rectangle 55"/>
          <p:cNvSpPr>
            <a:spLocks noGrp="1"/>
          </p:cNvSpPr>
          <p:nvPr>
            <p:ph type="title"/>
          </p:nvPr>
        </p:nvSpPr>
        <p:spPr bwMode="auto">
          <a:xfrm>
            <a:off x="152400" y="381000"/>
            <a:ext cx="89916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371600"/>
            <a:ext cx="65532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15" name="Text Box 91"/>
          <p:cNvSpPr txBox="1">
            <a:spLocks noChangeArrowheads="1"/>
          </p:cNvSpPr>
          <p:nvPr userDrawn="1"/>
        </p:nvSpPr>
        <p:spPr bwMode="auto">
          <a:xfrm>
            <a:off x="1050925" y="1938338"/>
            <a:ext cx="1463675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 spd="med"/>
  <p:hf hdr="0"/>
  <p:txStyles>
    <p:titleStyle>
      <a:lvl1pPr marL="25400" indent="-25400" algn="l" rtl="0" eaLnBrk="0" fontAlgn="base" hangingPunct="0">
        <a:lnSpc>
          <a:spcPts val="2800"/>
        </a:lnSpc>
        <a:spcBef>
          <a:spcPct val="0"/>
        </a:spcBef>
        <a:spcAft>
          <a:spcPts val="700"/>
        </a:spcAft>
        <a:defRPr sz="2800" b="1">
          <a:solidFill>
            <a:srgbClr val="FF6600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marL="25400" indent="-25400" algn="l" rtl="0" eaLnBrk="0" fontAlgn="base" hangingPunct="0">
        <a:lnSpc>
          <a:spcPts val="2800"/>
        </a:lnSpc>
        <a:spcBef>
          <a:spcPct val="0"/>
        </a:spcBef>
        <a:spcAft>
          <a:spcPts val="700"/>
        </a:spcAft>
        <a:defRPr sz="2800" b="1">
          <a:solidFill>
            <a:srgbClr val="FF6600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marL="25400" indent="-25400" algn="l" rtl="0" eaLnBrk="0" fontAlgn="base" hangingPunct="0">
        <a:lnSpc>
          <a:spcPts val="2800"/>
        </a:lnSpc>
        <a:spcBef>
          <a:spcPct val="0"/>
        </a:spcBef>
        <a:spcAft>
          <a:spcPts val="700"/>
        </a:spcAft>
        <a:defRPr sz="2800" b="1">
          <a:solidFill>
            <a:srgbClr val="FF6600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marL="25400" indent="-25400" algn="l" rtl="0" eaLnBrk="0" fontAlgn="base" hangingPunct="0">
        <a:lnSpc>
          <a:spcPts val="2800"/>
        </a:lnSpc>
        <a:spcBef>
          <a:spcPct val="0"/>
        </a:spcBef>
        <a:spcAft>
          <a:spcPts val="700"/>
        </a:spcAft>
        <a:defRPr sz="2800" b="1">
          <a:solidFill>
            <a:srgbClr val="FF6600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marL="25400" indent="-25400" algn="l" rtl="0" eaLnBrk="0" fontAlgn="base" hangingPunct="0">
        <a:lnSpc>
          <a:spcPts val="2800"/>
        </a:lnSpc>
        <a:spcBef>
          <a:spcPct val="0"/>
        </a:spcBef>
        <a:spcAft>
          <a:spcPts val="700"/>
        </a:spcAft>
        <a:defRPr sz="2800" b="1">
          <a:solidFill>
            <a:srgbClr val="FF6600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82600" algn="l" rtl="0" fontAlgn="base">
        <a:lnSpc>
          <a:spcPts val="2800"/>
        </a:lnSpc>
        <a:spcBef>
          <a:spcPct val="0"/>
        </a:spcBef>
        <a:spcAft>
          <a:spcPts val="700"/>
        </a:spcAft>
        <a:defRPr sz="2800" b="1">
          <a:solidFill>
            <a:schemeClr val="tx1"/>
          </a:solidFill>
          <a:latin typeface="Arial" charset="0"/>
        </a:defRPr>
      </a:lvl6pPr>
      <a:lvl7pPr marL="939800" algn="l" rtl="0" fontAlgn="base">
        <a:lnSpc>
          <a:spcPts val="2800"/>
        </a:lnSpc>
        <a:spcBef>
          <a:spcPct val="0"/>
        </a:spcBef>
        <a:spcAft>
          <a:spcPts val="700"/>
        </a:spcAft>
        <a:defRPr sz="2800" b="1">
          <a:solidFill>
            <a:schemeClr val="tx1"/>
          </a:solidFill>
          <a:latin typeface="Arial" charset="0"/>
        </a:defRPr>
      </a:lvl7pPr>
      <a:lvl8pPr marL="1397000" algn="l" rtl="0" fontAlgn="base">
        <a:lnSpc>
          <a:spcPts val="2800"/>
        </a:lnSpc>
        <a:spcBef>
          <a:spcPct val="0"/>
        </a:spcBef>
        <a:spcAft>
          <a:spcPts val="700"/>
        </a:spcAft>
        <a:defRPr sz="2800" b="1">
          <a:solidFill>
            <a:schemeClr val="tx1"/>
          </a:solidFill>
          <a:latin typeface="Arial" charset="0"/>
        </a:defRPr>
      </a:lvl8pPr>
      <a:lvl9pPr marL="1854200" algn="l" rtl="0" fontAlgn="base">
        <a:lnSpc>
          <a:spcPts val="2800"/>
        </a:lnSpc>
        <a:spcBef>
          <a:spcPct val="0"/>
        </a:spcBef>
        <a:spcAft>
          <a:spcPts val="70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800"/>
        </a:lnSpc>
        <a:spcBef>
          <a:spcPct val="0"/>
        </a:spcBef>
        <a:spcAft>
          <a:spcPts val="1600"/>
        </a:spcAft>
        <a:buSzPct val="100000"/>
        <a:buFont typeface="Wingdings" charset="2"/>
        <a:buChar char="•"/>
        <a:defRPr sz="3200" b="1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800100" indent="-342900" algn="l" rtl="0" eaLnBrk="0" fontAlgn="base" hangingPunct="0">
        <a:lnSpc>
          <a:spcPts val="2500"/>
        </a:lnSpc>
        <a:spcBef>
          <a:spcPct val="0"/>
        </a:spcBef>
        <a:spcAft>
          <a:spcPts val="600"/>
        </a:spcAft>
        <a:buClr>
          <a:srgbClr val="7E7E7E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257300" indent="-342900" algn="l" rtl="0" eaLnBrk="0" fontAlgn="base" hangingPunct="0">
        <a:lnSpc>
          <a:spcPts val="2400"/>
        </a:lnSpc>
        <a:spcBef>
          <a:spcPct val="0"/>
        </a:spcBef>
        <a:spcAft>
          <a:spcPts val="600"/>
        </a:spcAft>
        <a:buSzPct val="100000"/>
        <a:buFont typeface="Helvetica" charset="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714500" indent="-342900" algn="l" rtl="0" eaLnBrk="0" fontAlgn="base" hangingPunct="0">
        <a:lnSpc>
          <a:spcPts val="2000"/>
        </a:lnSpc>
        <a:spcBef>
          <a:spcPct val="0"/>
        </a:spcBef>
        <a:spcAft>
          <a:spcPts val="500"/>
        </a:spcAft>
        <a:buSzPct val="100000"/>
        <a:buFont typeface="Helvetica" charset="0"/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171700" indent="-3429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628900" indent="-342900" algn="l" rtl="0" fontAlgn="base">
        <a:lnSpc>
          <a:spcPts val="2000"/>
        </a:lnSpc>
        <a:spcBef>
          <a:spcPct val="0"/>
        </a:spcBef>
        <a:spcAft>
          <a:spcPct val="0"/>
        </a:spcAft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3086100" indent="-342900" algn="l" rtl="0" fontAlgn="base">
        <a:lnSpc>
          <a:spcPts val="2000"/>
        </a:lnSpc>
        <a:spcBef>
          <a:spcPct val="0"/>
        </a:spcBef>
        <a:spcAft>
          <a:spcPct val="0"/>
        </a:spcAft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543300" indent="-342900" algn="l" rtl="0" fontAlgn="base">
        <a:lnSpc>
          <a:spcPts val="2000"/>
        </a:lnSpc>
        <a:spcBef>
          <a:spcPct val="0"/>
        </a:spcBef>
        <a:spcAft>
          <a:spcPct val="0"/>
        </a:spcAft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4000500" indent="-342900" algn="l" rtl="0" fontAlgn="base">
        <a:lnSpc>
          <a:spcPts val="2000"/>
        </a:lnSpc>
        <a:spcBef>
          <a:spcPct val="0"/>
        </a:spcBef>
        <a:spcAft>
          <a:spcPct val="0"/>
        </a:spcAft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igenfactor.org/bubble/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raumkrieger.de/virtualwater/" TargetMode="External"/><Relationship Id="rId3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arumushi.com/apps/newsmap/newsmap.cfm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ewsmap.jp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rtmoney.com/map-of-the-market/" TargetMode="Externa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martmoney.com/map-of-the-market/?cid=subnav_map_of_the_market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hyperlink" Target="http://www.pnas.org/content/101/suppl.1/5274.ful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ytimes.com/packages/khtml/2006/04/02/business/20060402_SECTOR_GRAPHIC.html?ref=business" TargetMode="Externa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last.fm/~martind/chart_arcs/" TargetMode="External"/><Relationship Id="rId4" Type="http://schemas.openxmlformats.org/officeDocument/2006/relationships/hyperlink" Target="http://playground.audioscrobbler.com/martind/chart_arcs/" TargetMode="External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mfollowsbehavior.com/2007/09/17/artistic-data-based-visualization/" TargetMode="External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lickr.com/photos/krazydad/sets/140323/" TargetMode="Externa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andmaps.org/maps.php" TargetMode="External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371600"/>
            <a:ext cx="6858000" cy="48387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endParaRPr lang="en-US" sz="18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buFont typeface="Wingdings" charset="2"/>
              <a:buChar char="§"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buFont typeface="Wingdings" charset="2"/>
              <a:buChar char="§"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Organization of 2D Space</a:t>
            </a:r>
          </a:p>
          <a:p>
            <a:pPr eaLnBrk="1" hangingPunct="1">
              <a:buFont typeface="Wingdings" charset="2"/>
              <a:buNone/>
            </a:pPr>
            <a:endParaRPr lang="en-US" sz="1800" b="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endParaRPr lang="en-US" sz="1800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maps: </a:t>
            </a:r>
            <a:r>
              <a:rPr lang="en-US" dirty="0" err="1" smtClean="0"/>
              <a:t>Xenakis</a:t>
            </a:r>
            <a:r>
              <a:rPr lang="en-US" dirty="0" smtClean="0"/>
              <a:t>, Art practice</a:t>
            </a:r>
            <a:endParaRPr lang="en-US" dirty="0"/>
          </a:p>
        </p:txBody>
      </p:sp>
      <p:pic>
        <p:nvPicPr>
          <p:cNvPr id="5" name="Content Placeholder 4" descr="AVAD-b8e5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2834" r="-62834"/>
          <a:stretch>
            <a:fillRect/>
          </a:stretch>
        </p:blipFill>
        <p:spPr>
          <a:xfrm>
            <a:off x="3664323" y="838200"/>
            <a:ext cx="7613277" cy="6019800"/>
          </a:xfrm>
        </p:spPr>
      </p:pic>
      <p:pic>
        <p:nvPicPr>
          <p:cNvPr id="4" name="Picture 3" descr="12.05.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98" y="1371600"/>
            <a:ext cx="4223402" cy="5486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hangingPunct="1">
              <a:buFont typeface="Wingdings" charset="2"/>
              <a:buNone/>
            </a:pPr>
            <a:r>
              <a:rPr lang="en-US">
                <a:ea typeface="ＭＳ Ｐゴシック" charset="-128"/>
                <a:cs typeface="ＭＳ Ｐゴシック" charset="-128"/>
              </a:rPr>
              <a:t>Visual Organization </a:t>
            </a:r>
            <a:r>
              <a:rPr lang="en-US" sz="2000" b="0">
                <a:ea typeface="ＭＳ Ｐゴシック" charset="-128"/>
                <a:cs typeface="ＭＳ Ｐゴシック" charset="-128"/>
              </a:rPr>
              <a:t>(Macro-micro, willi kunz)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Space</a:t>
            </a:r>
            <a:r>
              <a:rPr lang="en-US" sz="2400" b="0" dirty="0">
                <a:ea typeface="ＭＳ Ｐゴシック" charset="-128"/>
                <a:cs typeface="ＭＳ Ｐゴシック" charset="-128"/>
              </a:rPr>
              <a:t>: Depending on their </a:t>
            </a:r>
            <a:r>
              <a:rPr lang="en-US" sz="2400" b="0" dirty="0">
                <a:solidFill>
                  <a:srgbClr val="222222"/>
                </a:solidFill>
                <a:ea typeface="ＭＳ Ｐゴシック" charset="-128"/>
                <a:cs typeface="ＭＳ Ｐゴシック" charset="-128"/>
              </a:rPr>
              <a:t>visual placement within a given space, the </a:t>
            </a:r>
            <a:r>
              <a:rPr lang="en-US" sz="2400" dirty="0">
                <a:solidFill>
                  <a:srgbClr val="222222"/>
                </a:solidFill>
                <a:ea typeface="ＭＳ Ｐゴシック" charset="-128"/>
                <a:cs typeface="ＭＳ Ｐゴシック" charset="-128"/>
              </a:rPr>
              <a:t>same</a:t>
            </a:r>
            <a:r>
              <a:rPr lang="en-US" sz="2400" b="0" dirty="0">
                <a:solidFill>
                  <a:srgbClr val="222222"/>
                </a:solidFill>
                <a:ea typeface="ＭＳ Ｐゴシック" charset="-128"/>
                <a:cs typeface="ＭＳ Ｐゴシック" charset="-128"/>
              </a:rPr>
              <a:t> elements will assume </a:t>
            </a:r>
            <a:r>
              <a:rPr lang="en-US" sz="2400" dirty="0">
                <a:solidFill>
                  <a:srgbClr val="222222"/>
                </a:solidFill>
                <a:ea typeface="ＭＳ Ｐゴシック" charset="-128"/>
                <a:cs typeface="ＭＳ Ｐゴシック" charset="-128"/>
              </a:rPr>
              <a:t>different</a:t>
            </a:r>
            <a:r>
              <a:rPr lang="en-US" sz="2400" b="0" dirty="0">
                <a:solidFill>
                  <a:srgbClr val="222222"/>
                </a:solidFill>
                <a:ea typeface="ＭＳ Ｐゴシック" charset="-128"/>
                <a:cs typeface="ＭＳ Ｐゴシック" charset="-128"/>
              </a:rPr>
              <a:t> visual aspects of </a:t>
            </a:r>
            <a:r>
              <a:rPr lang="en-US" sz="2400" dirty="0">
                <a:solidFill>
                  <a:srgbClr val="222222"/>
                </a:solidFill>
                <a:ea typeface="ＭＳ Ｐゴシック" charset="-128"/>
                <a:cs typeface="ＭＳ Ｐゴシック" charset="-128"/>
              </a:rPr>
              <a:t>weight</a:t>
            </a:r>
            <a:r>
              <a:rPr lang="en-US" sz="2400" b="0" dirty="0">
                <a:solidFill>
                  <a:srgbClr val="222222"/>
                </a:solidFill>
                <a:ea typeface="ＭＳ Ｐゴシック" charset="-128"/>
                <a:cs typeface="ＭＳ Ｐゴシック" charset="-128"/>
              </a:rPr>
              <a:t> and </a:t>
            </a:r>
            <a:r>
              <a:rPr lang="en-US" sz="2400" dirty="0">
                <a:solidFill>
                  <a:srgbClr val="222222"/>
                </a:solidFill>
                <a:ea typeface="ＭＳ Ｐゴシック" charset="-128"/>
                <a:cs typeface="ＭＳ Ｐゴシック" charset="-128"/>
              </a:rPr>
              <a:t>movement</a:t>
            </a:r>
            <a:r>
              <a:rPr lang="en-US" sz="2400" b="0" dirty="0">
                <a:solidFill>
                  <a:srgbClr val="222222"/>
                </a:solidFill>
                <a:ea typeface="ＭＳ Ｐゴシック" charset="-128"/>
                <a:cs typeface="ＭＳ Ｐゴシック" charset="-128"/>
              </a:rPr>
              <a:t>.</a:t>
            </a:r>
          </a:p>
          <a:p>
            <a:pPr eaLnBrk="1" hangingPunct="1">
              <a:spcAft>
                <a:spcPts val="1000"/>
              </a:spcAft>
              <a:buFont typeface="Wingdings" charset="2"/>
              <a:buChar char="§"/>
            </a:pPr>
            <a:r>
              <a:rPr lang="en-US" sz="2400" b="0" dirty="0">
                <a:ea typeface="ＭＳ Ｐゴシック" charset="-128"/>
                <a:cs typeface="ＭＳ Ｐゴシック" charset="-128"/>
              </a:rPr>
              <a:t>Space is visually 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subdivided</a:t>
            </a:r>
            <a:r>
              <a:rPr lang="en-US" sz="2400" b="0" dirty="0">
                <a:ea typeface="ＭＳ Ｐゴシック" charset="-128"/>
                <a:cs typeface="ＭＳ Ｐゴシック" charset="-128"/>
              </a:rPr>
              <a:t> by the 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tension</a:t>
            </a:r>
            <a:r>
              <a:rPr lang="en-US" sz="2400" b="0" dirty="0">
                <a:ea typeface="ＭＳ Ｐゴシック" charset="-128"/>
                <a:cs typeface="ＭＳ Ｐゴシック" charset="-128"/>
              </a:rPr>
              <a:t> that develops between an 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element</a:t>
            </a:r>
            <a:r>
              <a:rPr lang="en-US" sz="2400" b="0" dirty="0">
                <a:ea typeface="ＭＳ Ｐゴシック" charset="-128"/>
                <a:cs typeface="ＭＳ Ｐゴシック" charset="-128"/>
              </a:rPr>
              <a:t> and the 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boundaries</a:t>
            </a:r>
            <a:r>
              <a:rPr lang="en-US" sz="2400" b="0" dirty="0">
                <a:ea typeface="ＭＳ Ｐゴシック" charset="-128"/>
                <a:cs typeface="ＭＳ Ｐゴシック" charset="-128"/>
              </a:rPr>
              <a:t> of the space</a:t>
            </a:r>
          </a:p>
          <a:p>
            <a:pPr eaLnBrk="1" hangingPunct="1"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Size</a:t>
            </a:r>
            <a:r>
              <a:rPr lang="en-US" sz="2400" b="0" dirty="0">
                <a:ea typeface="ＭＳ Ｐゴシック" charset="-128"/>
                <a:cs typeface="ＭＳ Ｐゴシック" charset="-128"/>
              </a:rPr>
              <a:t> and 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proportion</a:t>
            </a:r>
            <a:r>
              <a:rPr lang="en-US" sz="2400" b="0" dirty="0">
                <a:ea typeface="ＭＳ Ｐゴシック" charset="-128"/>
                <a:cs typeface="ＭＳ Ｐゴシック" charset="-128"/>
              </a:rPr>
              <a:t> of space are determined at the beginning</a:t>
            </a:r>
            <a:endParaRPr lang="en-US" sz="2200" b="0" dirty="0">
              <a:ea typeface="ＭＳ Ｐゴシック" charset="-128"/>
              <a:cs typeface="ＭＳ Ｐゴシック" charset="-128"/>
            </a:endParaRPr>
          </a:p>
          <a:p>
            <a:pPr eaLnBrk="1" hangingPunct="1">
              <a:spcAft>
                <a:spcPts val="1000"/>
              </a:spcAft>
              <a:buFont typeface="Wingdings" charset="2"/>
              <a:buChar char="§"/>
            </a:pPr>
            <a:endParaRPr lang="en-US" sz="2200" b="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381000" y="1447800"/>
            <a:ext cx="1600200" cy="1524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1"/>
          </a:p>
          <a:p>
            <a:r>
              <a:rPr lang="en-US" b="1"/>
              <a:t> M             M </a:t>
            </a:r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381000" y="3048000"/>
            <a:ext cx="1600200" cy="1524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US" b="1"/>
              <a:t> </a:t>
            </a:r>
          </a:p>
          <a:p>
            <a:pPr algn="ctr"/>
            <a:r>
              <a:rPr lang="en-US" b="1"/>
              <a:t>            M     </a:t>
            </a:r>
          </a:p>
          <a:p>
            <a:pPr algn="ctr"/>
            <a:r>
              <a:rPr lang="en-US" b="1"/>
              <a:t>                      </a:t>
            </a:r>
          </a:p>
          <a:p>
            <a:pPr algn="ctr"/>
            <a:r>
              <a:rPr lang="en-US" b="1"/>
              <a:t>                               M              </a:t>
            </a:r>
          </a:p>
          <a:p>
            <a:pPr algn="ctr"/>
            <a:endParaRPr lang="en-US" b="1"/>
          </a:p>
        </p:txBody>
      </p:sp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381000" y="4648200"/>
            <a:ext cx="1600200" cy="1524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</a:bodyPr>
          <a:lstStyle/>
          <a:p>
            <a:pPr algn="ctr"/>
            <a:r>
              <a:rPr lang="en-US" b="1"/>
              <a:t>M M       </a:t>
            </a:r>
          </a:p>
          <a:p>
            <a:pPr algn="ctr"/>
            <a:endParaRPr lang="en-US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endParaRPr lang="en-US" sz="180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04875"/>
            <a:ext cx="8786813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>
                <a:ea typeface="ＭＳ Ｐゴシック" charset="-128"/>
                <a:cs typeface="ＭＳ Ｐゴシック" charset="-128"/>
              </a:rPr>
              <a:t>Motion, Movement Through Spatial Organization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Char char="§"/>
            </a:pPr>
            <a:r>
              <a:rPr lang="en-US" sz="2400" b="0" dirty="0">
                <a:ea typeface="ＭＳ Ｐゴシック" charset="-128"/>
                <a:cs typeface="ＭＳ Ｐゴシック" charset="-128"/>
              </a:rPr>
              <a:t>A 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space</a:t>
            </a:r>
            <a:r>
              <a:rPr lang="en-US" sz="2400" b="0" dirty="0">
                <a:ea typeface="ＭＳ Ｐゴシック" charset="-128"/>
                <a:cs typeface="ＭＳ Ｐゴシック" charset="-128"/>
              </a:rPr>
              <a:t> becomes visually active when it is subdivided</a:t>
            </a:r>
          </a:p>
          <a:p>
            <a:pPr eaLnBrk="1" hangingPunct="1">
              <a:buFont typeface="Wingdings" charset="2"/>
              <a:buChar char="§"/>
            </a:pPr>
            <a:r>
              <a:rPr lang="en-US" sz="2400" b="0" dirty="0">
                <a:ea typeface="ＭＳ Ｐゴシック" charset="-128"/>
                <a:cs typeface="ＭＳ Ｐゴシック" charset="-128"/>
              </a:rPr>
              <a:t>Balance is achieved through interplay of 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scale</a:t>
            </a:r>
            <a:r>
              <a:rPr lang="en-US" sz="2400" b="0" dirty="0">
                <a:ea typeface="ＭＳ Ｐゴシック" charset="-128"/>
                <a:cs typeface="ＭＳ Ｐゴシック" charset="-128"/>
              </a:rPr>
              <a:t>, 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sequence</a:t>
            </a:r>
            <a:r>
              <a:rPr lang="en-US" sz="2400" b="0" dirty="0">
                <a:ea typeface="ＭＳ Ｐゴシック" charset="-128"/>
                <a:cs typeface="ＭＳ Ｐゴシック" charset="-128"/>
              </a:rPr>
              <a:t>, and 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spatial position</a:t>
            </a:r>
          </a:p>
          <a:p>
            <a:pPr eaLnBrk="1" hangingPunct="1">
              <a:buFont typeface="Wingdings" charset="2"/>
              <a:buChar char="§"/>
            </a:pPr>
            <a:r>
              <a:rPr lang="en-US" sz="2400" b="0" dirty="0">
                <a:ea typeface="ＭＳ Ｐゴシック" charset="-128"/>
                <a:cs typeface="ＭＳ Ｐゴシック" charset="-128"/>
              </a:rPr>
              <a:t>Any object placed next to each other in an image defines a 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relationship</a:t>
            </a:r>
            <a:r>
              <a:rPr lang="en-US" sz="2400" b="0" dirty="0">
                <a:ea typeface="ＭＳ Ｐゴシック" charset="-128"/>
                <a:cs typeface="ＭＳ Ｐゴシック" charset="-128"/>
              </a:rPr>
              <a:t> through 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spatial proximity</a:t>
            </a:r>
            <a:endParaRPr lang="en-US" sz="2400" b="0" dirty="0">
              <a:ea typeface="ＭＳ Ｐゴシック" charset="-128"/>
              <a:cs typeface="ＭＳ Ｐゴシック" charset="-128"/>
            </a:endParaRPr>
          </a:p>
          <a:p>
            <a:pPr eaLnBrk="1" hangingPunct="1">
              <a:buFont typeface="Wingdings" charset="2"/>
              <a:buChar char="§"/>
            </a:pPr>
            <a:endParaRPr lang="en-US" sz="2400" b="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2"/>
          <a:srcRect l="16898" r="22041"/>
          <a:stretch>
            <a:fillRect/>
          </a:stretch>
        </p:blipFill>
        <p:spPr bwMode="auto">
          <a:xfrm>
            <a:off x="153988" y="1516063"/>
            <a:ext cx="2130425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Positioning in 2D Space: </a:t>
            </a:r>
            <a:r>
              <a:rPr lang="en-US" dirty="0" err="1" smtClean="0">
                <a:ea typeface="ＭＳ Ｐゴシック" charset="-128"/>
                <a:cs typeface="ＭＳ Ｐゴシック" charset="-128"/>
                <a:hlinkClick r:id="rId3"/>
              </a:rPr>
              <a:t>Eigenfactor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.org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ts val="2500"/>
              </a:lnSpc>
              <a:buFont typeface="Wingdings" charset="2"/>
              <a:buChar char="§"/>
            </a:pPr>
            <a:endParaRPr lang="en-US" sz="1800" b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3559" name="Picture 7" descr="Picture 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9538"/>
            <a:ext cx="9144000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Mosaic Grid: Structure determines order</a:t>
            </a:r>
          </a:p>
        </p:txBody>
      </p:sp>
      <p:pic>
        <p:nvPicPr>
          <p:cNvPr id="31750" name="Content Placeholder 8" descr="poster_products_ani_600.gif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0" y="1530350"/>
            <a:ext cx="6553200" cy="45212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>
                <a:ea typeface="ＭＳ Ｐゴシック" charset="-128"/>
                <a:cs typeface="ＭＳ Ｐゴシック" charset="-128"/>
              </a:rPr>
              <a:t>Node Mosaic</a:t>
            </a:r>
          </a:p>
        </p:txBody>
      </p:sp>
      <p:pic>
        <p:nvPicPr>
          <p:cNvPr id="34822" name="Content Placeholder 8" descr="smartthings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28800"/>
            <a:ext cx="12996863" cy="42672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dirty="0" err="1" smtClean="0">
                <a:ea typeface="ＭＳ Ｐゴシック" charset="-128"/>
                <a:cs typeface="ＭＳ Ｐゴシック" charset="-128"/>
              </a:rPr>
              <a:t>TreeMap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: Values determine order </a:t>
            </a:r>
            <a:r>
              <a:rPr lang="en-US" dirty="0" smtClean="0">
                <a:ea typeface="ＭＳ Ｐゴシック" charset="-128"/>
                <a:cs typeface="ＭＳ Ｐゴシック" charset="-128"/>
                <a:hlinkClick r:id="rId2"/>
              </a:rPr>
              <a:t>Newsmap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5062" name="Content Placeholder 8" descr="Picture 8.png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286000" y="1670050"/>
            <a:ext cx="6553200" cy="42418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dirty="0" err="1" smtClean="0">
                <a:ea typeface="ＭＳ Ｐゴシック" charset="-128"/>
                <a:cs typeface="ＭＳ Ｐゴシック" charset="-128"/>
              </a:rPr>
              <a:t>TreeMap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: </a:t>
            </a:r>
            <a:r>
              <a:rPr lang="en-US" dirty="0" smtClean="0">
                <a:ea typeface="ＭＳ Ｐゴシック" charset="-128"/>
                <a:cs typeface="ＭＳ Ｐゴシック" charset="-128"/>
                <a:hlinkClick r:id="rId2"/>
              </a:rPr>
              <a:t>SmartMoney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6086" name="Content Placeholder 10" descr="Picture 10.png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286000" y="1749425"/>
            <a:ext cx="6553200" cy="408305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F2.large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8701" b="-28701"/>
          <a:stretch>
            <a:fillRect/>
          </a:stretch>
        </p:blipFill>
        <p:spPr>
          <a:xfrm>
            <a:off x="0" y="618447"/>
            <a:ext cx="9144000" cy="723015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knowledge domain </a:t>
            </a:r>
            <a:r>
              <a:rPr lang="en-US" smtClean="0"/>
              <a:t>spatially using </a:t>
            </a:r>
            <a:r>
              <a:rPr lang="en-US" dirty="0" smtClean="0"/>
              <a:t>Kohonen (</a:t>
            </a:r>
            <a:r>
              <a:rPr lang="en-US" dirty="0" smtClean="0">
                <a:hlinkClick r:id="rId3"/>
              </a:rPr>
              <a:t>Skupin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dirty="0" err="1" smtClean="0">
                <a:ea typeface="ＭＳ Ｐゴシック" charset="-128"/>
                <a:cs typeface="ＭＳ Ｐゴシック" charset="-128"/>
              </a:rPr>
              <a:t>Proj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1: Linear (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Ligeti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musical composition)</a:t>
            </a:r>
          </a:p>
        </p:txBody>
      </p:sp>
      <p:sp>
        <p:nvSpPr>
          <p:cNvPr id="51206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endParaRPr lang="en-US" sz="1800" dirty="0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1207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4663" y="1371600"/>
            <a:ext cx="70183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hangingPunct="1">
              <a:buFont typeface="Wingdings" charset="2"/>
              <a:buNone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Visual </a:t>
            </a:r>
            <a:r>
              <a:rPr lang="en-US" dirty="0">
                <a:ea typeface="ＭＳ Ｐゴシック" charset="-128"/>
                <a:cs typeface="ＭＳ Ｐゴシック" charset="-128"/>
              </a:rPr>
              <a:t>Basic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Literacy: Basic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Units</a:t>
            </a:r>
            <a:r>
              <a:rPr lang="en-US" sz="2000" b="0" dirty="0" err="1" smtClean="0">
                <a:ea typeface="ＭＳ Ｐゴシック" charset="-128"/>
                <a:cs typeface="ＭＳ Ｐゴシック" charset="-128"/>
              </a:rPr>
              <a:t>(</a:t>
            </a:r>
            <a:r>
              <a:rPr lang="en-US" sz="2000" b="0" dirty="0" err="1">
                <a:ea typeface="ＭＳ Ｐゴシック" charset="-128"/>
                <a:cs typeface="ＭＳ Ｐゴシック" charset="-128"/>
              </a:rPr>
              <a:t>Dondis</a:t>
            </a:r>
            <a:r>
              <a:rPr lang="en-US" sz="2000" b="0" dirty="0">
                <a:ea typeface="ＭＳ Ｐゴシック" charset="-128"/>
                <a:cs typeface="ＭＳ Ｐゴシック" charset="-128"/>
              </a:rPr>
              <a:t>)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Dot</a:t>
            </a:r>
            <a:r>
              <a:rPr lang="en-US" sz="2400" b="0" dirty="0">
                <a:ea typeface="ＭＳ Ｐゴシック" charset="-128"/>
                <a:cs typeface="ＭＳ Ｐゴシック" charset="-128"/>
              </a:rPr>
              <a:t>: Minimal unit, pointer, marker of space</a:t>
            </a:r>
          </a:p>
          <a:p>
            <a:pPr eaLnBrk="1" hangingPunct="1"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Line:</a:t>
            </a:r>
            <a:r>
              <a:rPr lang="en-US" sz="2400" b="0" dirty="0">
                <a:ea typeface="ＭＳ Ｐゴシック" charset="-128"/>
                <a:cs typeface="ＭＳ Ｐゴシック" charset="-128"/>
              </a:rPr>
              <a:t> Joins dots, articulator of space</a:t>
            </a:r>
          </a:p>
          <a:p>
            <a:pPr eaLnBrk="1" hangingPunct="1"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Shape</a:t>
            </a:r>
            <a:r>
              <a:rPr lang="en-US" sz="2400" b="0" dirty="0">
                <a:ea typeface="ＭＳ Ｐゴシック" charset="-128"/>
                <a:cs typeface="ＭＳ Ｐゴシック" charset="-128"/>
              </a:rPr>
              <a:t>: Line describes and encloses space</a:t>
            </a:r>
          </a:p>
          <a:p>
            <a:pPr eaLnBrk="1" hangingPunct="1"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Direction</a:t>
            </a:r>
            <a:r>
              <a:rPr lang="en-US" sz="2400" b="0" dirty="0">
                <a:ea typeface="ＭＳ Ｐゴシック" charset="-128"/>
                <a:cs typeface="ＭＳ Ｐゴシック" charset="-128"/>
              </a:rPr>
              <a:t>: Thrust of movement</a:t>
            </a:r>
          </a:p>
          <a:p>
            <a:pPr eaLnBrk="1" hangingPunct="1"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Tone</a:t>
            </a:r>
            <a:r>
              <a:rPr lang="en-US" sz="2400" b="0" dirty="0">
                <a:ea typeface="ＭＳ Ｐゴシック" charset="-128"/>
                <a:cs typeface="ＭＳ Ｐゴシック" charset="-128"/>
              </a:rPr>
              <a:t>: The intensity of lightness or darkness</a:t>
            </a:r>
          </a:p>
          <a:p>
            <a:pPr eaLnBrk="1" hangingPunct="1"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Color</a:t>
            </a:r>
            <a:r>
              <a:rPr lang="en-US" sz="2400" b="0" dirty="0">
                <a:ea typeface="ＭＳ Ｐゴシック" charset="-128"/>
                <a:cs typeface="ＭＳ Ｐゴシック" charset="-128"/>
              </a:rPr>
              <a:t>: Associative and symbolic meanings</a:t>
            </a:r>
          </a:p>
          <a:p>
            <a:pPr eaLnBrk="1" hangingPunct="1"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Texture</a:t>
            </a:r>
            <a:r>
              <a:rPr lang="en-US" sz="2400" b="0" dirty="0">
                <a:ea typeface="ＭＳ Ｐゴシック" charset="-128"/>
                <a:cs typeface="ＭＳ Ｐゴシック" charset="-128"/>
              </a:rPr>
              <a:t>: Quality of touching, looks/feels like</a:t>
            </a:r>
          </a:p>
          <a:p>
            <a:pPr eaLnBrk="1" hangingPunct="1"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Scale</a:t>
            </a:r>
            <a:r>
              <a:rPr lang="en-US" sz="2400" b="0" dirty="0">
                <a:ea typeface="ＭＳ Ｐゴシック" charset="-128"/>
                <a:cs typeface="ＭＳ Ｐゴシック" charset="-128"/>
              </a:rPr>
              <a:t>: Relative proportion &amp; measurement</a:t>
            </a:r>
          </a:p>
          <a:p>
            <a:pPr eaLnBrk="1" hangingPunct="1"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Dimensions</a:t>
            </a:r>
            <a:r>
              <a:rPr lang="en-US" sz="2400" b="0" dirty="0">
                <a:ea typeface="ＭＳ Ｐゴシック" charset="-128"/>
                <a:cs typeface="ＭＳ Ｐゴシック" charset="-128"/>
              </a:rPr>
              <a:t>: 2D, 3D spatial illusion</a:t>
            </a:r>
          </a:p>
          <a:p>
            <a:pPr eaLnBrk="1" hangingPunct="1"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Motion</a:t>
            </a:r>
            <a:r>
              <a:rPr lang="en-US" sz="2400" b="0" dirty="0">
                <a:ea typeface="ＭＳ Ｐゴシック" charset="-128"/>
                <a:cs typeface="ＭＳ Ｐゴシック" charset="-128"/>
              </a:rPr>
              <a:t>: Visual elements guiding the viewer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>
                <a:ea typeface="ＭＳ Ｐゴシック" charset="-128"/>
                <a:cs typeface="ＭＳ Ｐゴシック" charset="-128"/>
              </a:rPr>
              <a:t>Scale: Relative proportion &amp; measurement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endParaRPr lang="en-US" sz="180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5605" name="Picture 4" descr="ProportionScale2007LukeSaunder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71600"/>
            <a:ext cx="7513638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hangingPunct="1">
              <a:buFont typeface="Wingdings" charset="2"/>
              <a:buNone/>
            </a:pPr>
            <a:r>
              <a:rPr lang="en-US">
                <a:ea typeface="ＭＳ Ｐゴシック" charset="-128"/>
                <a:cs typeface="ＭＳ Ｐゴシック" charset="-128"/>
              </a:rPr>
              <a:t>Visual Language &amp; Syntax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000"/>
              </a:spcAft>
              <a:buFont typeface="Wingdings" charset="2"/>
              <a:buChar char="§"/>
            </a:pPr>
            <a:r>
              <a:rPr lang="en-US" sz="2400">
                <a:ea typeface="ＭＳ Ｐゴシック" charset="-128"/>
                <a:cs typeface="ＭＳ Ｐゴシック" charset="-128"/>
              </a:rPr>
              <a:t>Visual language: </a:t>
            </a:r>
            <a:r>
              <a:rPr lang="en-US" sz="2400" b="0">
                <a:ea typeface="ＭＳ Ｐゴシック" charset="-128"/>
                <a:cs typeface="ＭＳ Ｐゴシック" charset="-128"/>
              </a:rPr>
              <a:t>Analogous &amp; symbolic</a:t>
            </a:r>
          </a:p>
          <a:p>
            <a:pPr eaLnBrk="1" hangingPunct="1">
              <a:spcAft>
                <a:spcPts val="1000"/>
              </a:spcAft>
              <a:buFont typeface="Wingdings" charset="2"/>
              <a:buChar char="§"/>
            </a:pPr>
            <a:r>
              <a:rPr lang="en-US" sz="2400">
                <a:ea typeface="ＭＳ Ｐゴシック" charset="-128"/>
                <a:cs typeface="ＭＳ Ｐゴシック" charset="-128"/>
              </a:rPr>
              <a:t>Visual Syntax</a:t>
            </a:r>
            <a:r>
              <a:rPr lang="en-US" sz="2400" b="0">
                <a:ea typeface="ＭＳ Ｐゴシック" charset="-128"/>
                <a:cs typeface="ＭＳ Ｐゴシック" charset="-128"/>
              </a:rPr>
              <a:t>: partially perceptual, partially conventual (cultural, learned) </a:t>
            </a:r>
          </a:p>
          <a:p>
            <a:pPr eaLnBrk="1" hangingPunct="1">
              <a:spcAft>
                <a:spcPts val="1000"/>
              </a:spcAft>
              <a:buFont typeface="Wingdings" charset="2"/>
              <a:buChar char="§"/>
            </a:pPr>
            <a:r>
              <a:rPr lang="en-US" sz="2400" b="0">
                <a:ea typeface="ＭＳ Ｐゴシック" charset="-128"/>
                <a:cs typeface="ＭＳ Ｐゴシック" charset="-128"/>
              </a:rPr>
              <a:t>Images represent. (They are abstracted information)</a:t>
            </a:r>
          </a:p>
          <a:p>
            <a:pPr eaLnBrk="1" hangingPunct="1">
              <a:spcAft>
                <a:spcPts val="1000"/>
              </a:spcAft>
              <a:buFont typeface="Wingdings" charset="2"/>
              <a:buChar char="§"/>
            </a:pPr>
            <a:r>
              <a:rPr lang="en-US" sz="2400" b="0">
                <a:ea typeface="ＭＳ Ｐゴシック" charset="-128"/>
                <a:cs typeface="ＭＳ Ｐゴシック" charset="-128"/>
              </a:rPr>
              <a:t>Meaning is constructed (assembled parts)</a:t>
            </a:r>
          </a:p>
          <a:p>
            <a:pPr eaLnBrk="1" hangingPunct="1">
              <a:spcAft>
                <a:spcPts val="1000"/>
              </a:spcAft>
              <a:buFont typeface="Wingdings" charset="2"/>
              <a:buChar char="§"/>
            </a:pPr>
            <a:r>
              <a:rPr lang="en-US" sz="2400">
                <a:ea typeface="ＭＳ Ｐゴシック" charset="-128"/>
                <a:cs typeface="ＭＳ Ｐゴシック" charset="-128"/>
              </a:rPr>
              <a:t>Visual Language</a:t>
            </a:r>
            <a:r>
              <a:rPr lang="en-US" sz="2400" b="0">
                <a:ea typeface="ＭＳ Ｐゴシック" charset="-128"/>
                <a:cs typeface="ＭＳ Ｐゴシック" charset="-128"/>
              </a:rPr>
              <a:t> therefore requires apprenticeship (What you see is what you know)</a:t>
            </a:r>
          </a:p>
          <a:p>
            <a:pPr eaLnBrk="1" hangingPunct="1">
              <a:spcAft>
                <a:spcPts val="1000"/>
              </a:spcAft>
              <a:buFont typeface="Wingdings" charset="2"/>
              <a:buChar char="§"/>
            </a:pPr>
            <a:r>
              <a:rPr lang="en-US" sz="2400" b="0">
                <a:ea typeface="ＭＳ Ｐゴシック" charset="-128"/>
                <a:cs typeface="ＭＳ Ｐゴシック" charset="-128"/>
              </a:rPr>
              <a:t>2 Layers: </a:t>
            </a:r>
            <a:r>
              <a:rPr lang="en-US" sz="2400">
                <a:ea typeface="ＭＳ Ｐゴシック" charset="-128"/>
                <a:cs typeface="ＭＳ Ｐゴシック" charset="-128"/>
              </a:rPr>
              <a:t>Denotative</a:t>
            </a:r>
            <a:r>
              <a:rPr lang="en-US" sz="2400" b="0">
                <a:ea typeface="ＭＳ Ｐゴシック" charset="-128"/>
                <a:cs typeface="ＭＳ Ｐゴシック" charset="-128"/>
              </a:rPr>
              <a:t>: (literal message), </a:t>
            </a:r>
            <a:r>
              <a:rPr lang="en-US" sz="2400">
                <a:ea typeface="ＭＳ Ｐゴシック" charset="-128"/>
                <a:cs typeface="ＭＳ Ｐゴシック" charset="-128"/>
              </a:rPr>
              <a:t>Connotative</a:t>
            </a:r>
            <a:r>
              <a:rPr lang="en-US" sz="2400" b="0">
                <a:ea typeface="ＭＳ Ｐゴシック" charset="-128"/>
                <a:cs typeface="ＭＳ Ｐゴシック" charset="-128"/>
              </a:rPr>
              <a:t> (implied sub-text)</a:t>
            </a:r>
          </a:p>
          <a:p>
            <a:pPr eaLnBrk="1" hangingPunct="1">
              <a:spcAft>
                <a:spcPts val="1000"/>
              </a:spcAft>
              <a:buFont typeface="Wingdings" charset="2"/>
              <a:buChar char="§"/>
            </a:pPr>
            <a:endParaRPr lang="en-US" sz="2200" b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381000" y="1447800"/>
            <a:ext cx="1600200" cy="1524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1"/>
          </a:p>
          <a:p>
            <a:r>
              <a:rPr lang="en-US" b="1"/>
              <a:t> M             M </a:t>
            </a: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381000" y="3048000"/>
            <a:ext cx="1600200" cy="1524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US" b="1"/>
              <a:t> </a:t>
            </a:r>
          </a:p>
          <a:p>
            <a:pPr algn="ctr"/>
            <a:r>
              <a:rPr lang="en-US" b="1"/>
              <a:t>            M     </a:t>
            </a:r>
          </a:p>
          <a:p>
            <a:pPr algn="ctr"/>
            <a:r>
              <a:rPr lang="en-US" b="1"/>
              <a:t>                      </a:t>
            </a:r>
          </a:p>
          <a:p>
            <a:pPr algn="ctr"/>
            <a:r>
              <a:rPr lang="en-US" b="1"/>
              <a:t>                   M              </a:t>
            </a:r>
          </a:p>
          <a:p>
            <a:pPr algn="ctr"/>
            <a:endParaRPr lang="en-US" b="1"/>
          </a:p>
        </p:txBody>
      </p:sp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381000" y="4648200"/>
            <a:ext cx="1600200" cy="1524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</a:bodyPr>
          <a:lstStyle/>
          <a:p>
            <a:pPr algn="ctr"/>
            <a:r>
              <a:rPr lang="en-US" b="1"/>
              <a:t>M M       </a:t>
            </a:r>
          </a:p>
          <a:p>
            <a:pPr algn="ctr"/>
            <a:endParaRPr lang="en-US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hangingPunct="1">
              <a:buFont typeface="Wingdings" charset="2"/>
              <a:buNone/>
            </a:pPr>
            <a:r>
              <a:rPr lang="en-US" smtClean="0">
                <a:ea typeface="ＭＳ Ｐゴシック" charset="-128"/>
                <a:cs typeface="ＭＳ Ｐゴシック" charset="-128"/>
              </a:rPr>
              <a:t>Weight, Im/Balance, Dis/Order, Un/Stable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000"/>
              </a:spcAft>
              <a:buFont typeface="Wingdings" charset="2"/>
              <a:buChar char="§"/>
            </a:pPr>
            <a:r>
              <a:rPr lang="en-US" sz="2200" dirty="0">
                <a:ea typeface="ＭＳ Ｐゴシック" charset="-128"/>
                <a:cs typeface="ＭＳ Ｐゴシック" charset="-128"/>
              </a:rPr>
              <a:t>Balance: </a:t>
            </a:r>
            <a:r>
              <a:rPr lang="en-US" sz="2200" b="0" dirty="0">
                <a:ea typeface="ＭＳ Ｐゴシック" charset="-128"/>
                <a:cs typeface="ＭＳ Ｐゴシック" charset="-128"/>
              </a:rPr>
              <a:t>Physiological, psychological</a:t>
            </a:r>
          </a:p>
          <a:p>
            <a:pPr lvl="1" eaLnBrk="1" hangingPunct="1">
              <a:spcAft>
                <a:spcPts val="1000"/>
              </a:spcAft>
            </a:pPr>
            <a:r>
              <a:rPr lang="en-US" sz="2200" b="1" dirty="0"/>
              <a:t>H-V construct: </a:t>
            </a:r>
            <a:r>
              <a:rPr lang="en-US" sz="2200" dirty="0"/>
              <a:t>man to his environment</a:t>
            </a:r>
            <a:endParaRPr lang="en-US" sz="2200" b="1" dirty="0"/>
          </a:p>
          <a:p>
            <a:pPr eaLnBrk="1" hangingPunct="1">
              <a:spcAft>
                <a:spcPts val="1000"/>
              </a:spcAft>
              <a:buFont typeface="Wingdings" charset="2"/>
              <a:buChar char="§"/>
            </a:pPr>
            <a:r>
              <a:rPr lang="en-US" sz="2200" dirty="0">
                <a:ea typeface="ＭＳ Ｐゴシック" charset="-128"/>
                <a:cs typeface="ＭＳ Ｐゴシック" charset="-128"/>
              </a:rPr>
              <a:t>Stress</a:t>
            </a:r>
            <a:r>
              <a:rPr lang="en-US" sz="2200" b="0" dirty="0">
                <a:ea typeface="ＭＳ Ｐゴシック" charset="-128"/>
                <a:cs typeface="ＭＳ Ｐゴシック" charset="-128"/>
              </a:rPr>
              <a:t>: Unstable causes stress</a:t>
            </a:r>
          </a:p>
          <a:p>
            <a:pPr lvl="1" eaLnBrk="1" hangingPunct="1">
              <a:spcAft>
                <a:spcPts val="1000"/>
              </a:spcAft>
            </a:pPr>
            <a:r>
              <a:rPr lang="en-US" sz="2200" dirty="0"/>
              <a:t>Stabilization: relative stress/balance</a:t>
            </a:r>
            <a:endParaRPr lang="en-US" sz="2200" b="1" dirty="0"/>
          </a:p>
          <a:p>
            <a:pPr eaLnBrk="1" hangingPunct="1">
              <a:spcAft>
                <a:spcPts val="1000"/>
              </a:spcAft>
              <a:buFont typeface="Wingdings" charset="2"/>
              <a:buChar char="§"/>
            </a:pPr>
            <a:r>
              <a:rPr lang="en-US" sz="2200" dirty="0">
                <a:ea typeface="ＭＳ Ｐゴシック" charset="-128"/>
                <a:cs typeface="ＭＳ Ｐゴシック" charset="-128"/>
              </a:rPr>
              <a:t>Lower-left</a:t>
            </a:r>
            <a:r>
              <a:rPr lang="en-US" sz="2200" b="0" dirty="0">
                <a:ea typeface="ＭＳ Ｐゴシック" charset="-128"/>
                <a:cs typeface="ＭＳ Ｐゴシック" charset="-128"/>
              </a:rPr>
              <a:t>: most stable</a:t>
            </a:r>
          </a:p>
          <a:p>
            <a:pPr eaLnBrk="1" hangingPunct="1">
              <a:spcAft>
                <a:spcPts val="1000"/>
              </a:spcAft>
              <a:buFont typeface="Wingdings" charset="2"/>
              <a:buChar char="§"/>
            </a:pPr>
            <a:r>
              <a:rPr lang="en-US" sz="2200" dirty="0">
                <a:ea typeface="ＭＳ Ｐゴシック" charset="-128"/>
                <a:cs typeface="ＭＳ Ｐゴシック" charset="-128"/>
              </a:rPr>
              <a:t>Harmony</a:t>
            </a:r>
            <a:r>
              <a:rPr lang="en-US" sz="2200" b="0" dirty="0">
                <a:ea typeface="ＭＳ Ｐゴシック" charset="-128"/>
                <a:cs typeface="ＭＳ Ｐゴシック" charset="-128"/>
              </a:rPr>
              <a:t>: (centered), no visual surprise</a:t>
            </a:r>
          </a:p>
          <a:p>
            <a:pPr lvl="1" eaLnBrk="1" hangingPunct="1">
              <a:spcAft>
                <a:spcPts val="1000"/>
              </a:spcAft>
            </a:pPr>
            <a:r>
              <a:rPr lang="en-US" sz="2200" dirty="0"/>
              <a:t>Search for balance with off-center mark</a:t>
            </a:r>
            <a:endParaRPr lang="en-US" sz="2200" b="1" dirty="0"/>
          </a:p>
          <a:p>
            <a:pPr eaLnBrk="1" hangingPunct="1">
              <a:spcAft>
                <a:spcPts val="1000"/>
              </a:spcAft>
              <a:buFont typeface="Wingdings" charset="2"/>
              <a:buChar char="§"/>
            </a:pPr>
            <a:r>
              <a:rPr lang="en-US" sz="2200" dirty="0">
                <a:ea typeface="ＭＳ Ｐゴシック" charset="-128"/>
                <a:cs typeface="ＭＳ Ｐゴシック" charset="-128"/>
              </a:rPr>
              <a:t>Ambiguity</a:t>
            </a:r>
            <a:r>
              <a:rPr lang="en-US" sz="2200" b="0" dirty="0">
                <a:ea typeface="ＭＳ Ｐゴシック" charset="-128"/>
                <a:cs typeface="ＭＳ Ｐゴシック" charset="-128"/>
              </a:rPr>
              <a:t>: may obscure intent &amp; meaning</a:t>
            </a:r>
          </a:p>
          <a:p>
            <a:pPr lvl="1" eaLnBrk="1" hangingPunct="1">
              <a:spcAft>
                <a:spcPts val="1000"/>
              </a:spcAft>
            </a:pPr>
            <a:r>
              <a:rPr lang="en-US" sz="2200" dirty="0"/>
              <a:t>Slightly off-center mark confounds</a:t>
            </a:r>
            <a:endParaRPr lang="en-US" sz="2200" b="1" dirty="0"/>
          </a:p>
          <a:p>
            <a:pPr eaLnBrk="1" hangingPunct="1">
              <a:spcAft>
                <a:spcPts val="1000"/>
              </a:spcAft>
              <a:buFont typeface="Wingdings" charset="2"/>
              <a:buChar char="§"/>
            </a:pPr>
            <a:r>
              <a:rPr lang="en-US" sz="2200" b="0" dirty="0">
                <a:ea typeface="ＭＳ Ｐゴシック" charset="-128"/>
                <a:cs typeface="ＭＳ Ｐゴシック" charset="-128"/>
              </a:rPr>
              <a:t>Visual elements in stress location: more weight</a:t>
            </a: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381000" y="1447800"/>
            <a:ext cx="1600200" cy="1524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/>
              <a:t>        M</a:t>
            </a:r>
          </a:p>
          <a:p>
            <a:r>
              <a:rPr lang="en-US" b="1"/>
              <a:t>         M             </a:t>
            </a:r>
          </a:p>
          <a:p>
            <a:r>
              <a:rPr lang="en-US" b="1"/>
              <a:t>           M </a:t>
            </a:r>
          </a:p>
          <a:p>
            <a:r>
              <a:rPr lang="en-US" b="1"/>
              <a:t>         M</a:t>
            </a:r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381000" y="3048000"/>
            <a:ext cx="1600200" cy="1524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US" b="1"/>
              <a:t> </a:t>
            </a:r>
          </a:p>
          <a:p>
            <a:pPr algn="ctr"/>
            <a:r>
              <a:rPr lang="en-US" b="1"/>
              <a:t> M     </a:t>
            </a:r>
          </a:p>
          <a:p>
            <a:pPr algn="ctr"/>
            <a:r>
              <a:rPr lang="en-US" b="1"/>
              <a:t>                      </a:t>
            </a:r>
          </a:p>
          <a:p>
            <a:pPr algn="ctr"/>
            <a:r>
              <a:rPr lang="en-US" b="1"/>
              <a:t>                   M              </a:t>
            </a:r>
          </a:p>
          <a:p>
            <a:pPr algn="ctr"/>
            <a:endParaRPr lang="en-US" b="1"/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381000" y="4648200"/>
            <a:ext cx="1600200" cy="1524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</a:bodyPr>
          <a:lstStyle/>
          <a:p>
            <a:pPr algn="ctr"/>
            <a:r>
              <a:rPr lang="en-US" b="1"/>
              <a:t>M M       </a:t>
            </a:r>
          </a:p>
          <a:p>
            <a:pPr algn="ctr"/>
            <a:endParaRPr lang="en-US" b="1"/>
          </a:p>
        </p:txBody>
      </p:sp>
      <p:sp>
        <p:nvSpPr>
          <p:cNvPr id="33800" name="Line 9"/>
          <p:cNvSpPr>
            <a:spLocks noChangeShapeType="1"/>
          </p:cNvSpPr>
          <p:nvPr/>
        </p:nvSpPr>
        <p:spPr bwMode="auto">
          <a:xfrm>
            <a:off x="914400" y="30480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Line 10"/>
          <p:cNvSpPr>
            <a:spLocks noChangeShapeType="1"/>
          </p:cNvSpPr>
          <p:nvPr/>
        </p:nvSpPr>
        <p:spPr bwMode="auto">
          <a:xfrm flipH="1">
            <a:off x="381000" y="3048000"/>
            <a:ext cx="762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hangingPunct="1">
              <a:buFont typeface="Wingdings" charset="2"/>
              <a:buNone/>
            </a:pPr>
            <a:r>
              <a:rPr lang="en-US">
                <a:ea typeface="ＭＳ Ｐゴシック" charset="-128"/>
                <a:cs typeface="ＭＳ Ｐゴシック" charset="-128"/>
              </a:rPr>
              <a:t>Groupings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000"/>
              </a:spcAft>
              <a:buFont typeface="Wingdings" charset="2"/>
              <a:buChar char="§"/>
            </a:pPr>
            <a:r>
              <a:rPr lang="en-US" sz="2200">
                <a:ea typeface="ＭＳ Ｐゴシック" charset="-128"/>
                <a:cs typeface="ＭＳ Ｐゴシック" charset="-128"/>
              </a:rPr>
              <a:t>Attraction &amp; Grouping</a:t>
            </a:r>
            <a:r>
              <a:rPr lang="en-US" sz="2200" b="0">
                <a:ea typeface="ＭＳ Ｐゴシック" charset="-128"/>
                <a:cs typeface="ＭＳ Ｐゴシック" charset="-128"/>
              </a:rPr>
              <a:t>: 2 dots fight for attention in their interaction</a:t>
            </a:r>
          </a:p>
          <a:p>
            <a:pPr eaLnBrk="1" hangingPunct="1">
              <a:spcAft>
                <a:spcPts val="1000"/>
              </a:spcAft>
              <a:buFont typeface="Wingdings" charset="2"/>
              <a:buChar char="§"/>
            </a:pPr>
            <a:r>
              <a:rPr lang="en-US" sz="2200">
                <a:ea typeface="ＭＳ Ｐゴシック" charset="-128"/>
                <a:cs typeface="ＭＳ Ｐゴシック" charset="-128"/>
              </a:rPr>
              <a:t>Distanced: </a:t>
            </a:r>
            <a:r>
              <a:rPr lang="en-US" sz="2200" b="0">
                <a:ea typeface="ＭＳ Ｐゴシック" charset="-128"/>
                <a:cs typeface="ＭＳ Ｐゴシック" charset="-128"/>
              </a:rPr>
              <a:t>Create individual statements as they repel each other</a:t>
            </a:r>
            <a:endParaRPr lang="en-US" sz="2200">
              <a:ea typeface="ＭＳ Ｐゴシック" charset="-128"/>
              <a:cs typeface="ＭＳ Ｐゴシック" charset="-128"/>
            </a:endParaRPr>
          </a:p>
          <a:p>
            <a:pPr eaLnBrk="1" hangingPunct="1">
              <a:spcAft>
                <a:spcPts val="1000"/>
              </a:spcAft>
              <a:buFont typeface="Wingdings" charset="2"/>
              <a:buChar char="§"/>
            </a:pPr>
            <a:r>
              <a:rPr lang="en-US" sz="2200">
                <a:ea typeface="ＭＳ Ｐゴシック" charset="-128"/>
                <a:cs typeface="ＭＳ Ｐゴシック" charset="-128"/>
              </a:rPr>
              <a:t>Close together: </a:t>
            </a:r>
            <a:r>
              <a:rPr lang="en-US" sz="2200" b="0">
                <a:ea typeface="ＭＳ Ｐゴシック" charset="-128"/>
                <a:cs typeface="ＭＳ Ｐゴシック" charset="-128"/>
              </a:rPr>
              <a:t> The more complicated the forms they describe - There is an attraction force</a:t>
            </a:r>
          </a:p>
          <a:p>
            <a:pPr eaLnBrk="1" hangingPunct="1">
              <a:spcAft>
                <a:spcPts val="1000"/>
              </a:spcAft>
              <a:buFont typeface="Wingdings" charset="2"/>
              <a:buChar char="§"/>
            </a:pPr>
            <a:r>
              <a:rPr lang="en-US" sz="2200">
                <a:ea typeface="ＭＳ Ｐゴシック" charset="-128"/>
                <a:cs typeface="ＭＳ Ｐゴシック" charset="-128"/>
              </a:rPr>
              <a:t>Perception</a:t>
            </a:r>
            <a:r>
              <a:rPr lang="en-US" sz="2200" b="0">
                <a:ea typeface="ＭＳ Ｐゴシック" charset="-128"/>
                <a:cs typeface="ＭＳ Ｐゴシック" charset="-128"/>
              </a:rPr>
              <a:t>: dictates to make whole out of units</a:t>
            </a:r>
          </a:p>
          <a:p>
            <a:pPr lvl="1" eaLnBrk="1" hangingPunct="1">
              <a:spcAft>
                <a:spcPts val="1000"/>
              </a:spcAft>
            </a:pPr>
            <a:r>
              <a:rPr lang="en-US" sz="2200"/>
              <a:t>Connect the dots!!</a:t>
            </a:r>
          </a:p>
          <a:p>
            <a:pPr lvl="1" eaLnBrk="1" hangingPunct="1">
              <a:spcAft>
                <a:spcPts val="1000"/>
              </a:spcAft>
            </a:pPr>
            <a:r>
              <a:rPr lang="en-US" sz="2200"/>
              <a:t>Visual phenomenon for astronomical signs</a:t>
            </a:r>
          </a:p>
          <a:p>
            <a:pPr eaLnBrk="1" hangingPunct="1">
              <a:spcAft>
                <a:spcPts val="1000"/>
              </a:spcAft>
              <a:buFont typeface="Wingdings" charset="2"/>
              <a:buChar char="§"/>
            </a:pPr>
            <a:r>
              <a:rPr lang="en-US" sz="2200">
                <a:ea typeface="ＭＳ Ｐゴシック" charset="-128"/>
                <a:cs typeface="ＭＳ Ｐゴシック" charset="-128"/>
              </a:rPr>
              <a:t>Opposites repel, similars attract</a:t>
            </a:r>
            <a:endParaRPr lang="en-US" sz="2200" b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381000" y="1447800"/>
            <a:ext cx="1600200" cy="1524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1"/>
          </a:p>
          <a:p>
            <a:r>
              <a:rPr lang="en-US" b="1"/>
              <a:t> •</a:t>
            </a:r>
          </a:p>
          <a:p>
            <a:r>
              <a:rPr lang="en-US" b="1"/>
              <a:t>                     </a:t>
            </a:r>
          </a:p>
          <a:p>
            <a:r>
              <a:rPr lang="en-US" b="1"/>
              <a:t>                •</a:t>
            </a: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381000" y="3048000"/>
            <a:ext cx="1600200" cy="1524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r>
              <a:rPr lang="en-US" b="1"/>
              <a:t>     • •</a:t>
            </a:r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381000" y="4648200"/>
            <a:ext cx="1600200" cy="1524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</a:bodyPr>
          <a:lstStyle/>
          <a:p>
            <a:pPr algn="ctr"/>
            <a:r>
              <a:rPr lang="en-US" b="1"/>
              <a:t>•</a:t>
            </a:r>
          </a:p>
          <a:p>
            <a:pPr algn="ctr"/>
            <a:r>
              <a:rPr lang="en-US" b="1"/>
              <a:t>•            •</a:t>
            </a:r>
          </a:p>
          <a:p>
            <a:pPr algn="ctr"/>
            <a:r>
              <a:rPr lang="en-US" b="1"/>
              <a:t> •               </a:t>
            </a:r>
          </a:p>
          <a:p>
            <a:pPr algn="ctr"/>
            <a:r>
              <a:rPr lang="en-US" b="1"/>
              <a:t>                •     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hangingPunct="1">
              <a:buFont typeface="Wingdings" charset="2"/>
              <a:buNone/>
            </a:pPr>
            <a:r>
              <a:rPr lang="en-US">
                <a:ea typeface="ＭＳ Ｐゴシック" charset="-128"/>
                <a:cs typeface="ＭＳ Ｐゴシック" charset="-128"/>
              </a:rPr>
              <a:t>Structure: the Grid System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Char char="§"/>
            </a:pPr>
            <a:r>
              <a:rPr lang="en-US" sz="2000">
                <a:ea typeface="ＭＳ Ｐゴシック" charset="-128"/>
                <a:cs typeface="ＭＳ Ｐゴシック" charset="-128"/>
              </a:rPr>
              <a:t>Modular</a:t>
            </a:r>
            <a:r>
              <a:rPr lang="en-US" sz="2000" b="0">
                <a:ea typeface="ＭＳ Ｐゴシック" charset="-128"/>
                <a:cs typeface="ＭＳ Ｐゴシック" charset="-128"/>
              </a:rPr>
              <a:t> </a:t>
            </a:r>
            <a:r>
              <a:rPr lang="en-US" sz="2000">
                <a:ea typeface="ＭＳ Ｐゴシック" charset="-128"/>
                <a:cs typeface="ＭＳ Ｐゴシック" charset="-128"/>
              </a:rPr>
              <a:t>Grids</a:t>
            </a:r>
            <a:r>
              <a:rPr lang="en-US" sz="2000" b="0">
                <a:ea typeface="ＭＳ Ｐゴシック" charset="-128"/>
                <a:cs typeface="ＭＳ Ｐゴシック" charset="-128"/>
              </a:rPr>
              <a:t>: Modules determine the dimensions and placement of graphic and typographic elements</a:t>
            </a:r>
          </a:p>
          <a:p>
            <a:pPr eaLnBrk="1" hangingPunct="1">
              <a:buFont typeface="Wingdings" charset="2"/>
              <a:buChar char="§"/>
            </a:pPr>
            <a:r>
              <a:rPr lang="en-US" sz="2000" b="0">
                <a:ea typeface="ＭＳ Ｐゴシック" charset="-128"/>
                <a:cs typeface="ＭＳ Ｐゴシック" charset="-128"/>
              </a:rPr>
              <a:t>All elements are </a:t>
            </a:r>
            <a:r>
              <a:rPr lang="en-US" sz="2000">
                <a:ea typeface="ＭＳ Ｐゴシック" charset="-128"/>
                <a:cs typeface="ＭＳ Ｐゴシック" charset="-128"/>
              </a:rPr>
              <a:t>consistently</a:t>
            </a:r>
            <a:r>
              <a:rPr lang="en-US" sz="2000" b="0">
                <a:ea typeface="ＭＳ Ｐゴシック" charset="-128"/>
                <a:cs typeface="ＭＳ Ｐゴシック" charset="-128"/>
              </a:rPr>
              <a:t> placed according to the </a:t>
            </a:r>
            <a:r>
              <a:rPr lang="en-US" sz="2000">
                <a:ea typeface="ＭＳ Ｐゴシック" charset="-128"/>
                <a:cs typeface="ＭＳ Ｐゴシック" charset="-128"/>
              </a:rPr>
              <a:t>pre-determined structure</a:t>
            </a:r>
            <a:r>
              <a:rPr lang="en-US" sz="2000" b="0">
                <a:ea typeface="ＭＳ Ｐゴシック" charset="-128"/>
                <a:cs typeface="ＭＳ Ｐゴシック" charset="-128"/>
              </a:rPr>
              <a:t> once it has been defined</a:t>
            </a:r>
          </a:p>
          <a:p>
            <a:pPr eaLnBrk="1" hangingPunct="1">
              <a:buFont typeface="Wingdings" charset="2"/>
              <a:buChar char="§"/>
            </a:pPr>
            <a:r>
              <a:rPr lang="en-US" sz="2000" b="0">
                <a:ea typeface="ＭＳ Ｐゴシック" charset="-128"/>
                <a:cs typeface="ＭＳ Ｐゴシック" charset="-128"/>
              </a:rPr>
              <a:t>The grid functions as an </a:t>
            </a:r>
            <a:r>
              <a:rPr lang="en-US" sz="2000">
                <a:ea typeface="ＭＳ Ｐゴシック" charset="-128"/>
                <a:cs typeface="ＭＳ Ｐゴシック" charset="-128"/>
              </a:rPr>
              <a:t>organizational</a:t>
            </a:r>
            <a:r>
              <a:rPr lang="en-US" sz="2000" b="0">
                <a:ea typeface="ＭＳ Ｐゴシック" charset="-128"/>
                <a:cs typeface="ＭＳ Ｐゴシック" charset="-128"/>
              </a:rPr>
              <a:t> device, but stays </a:t>
            </a:r>
            <a:r>
              <a:rPr lang="en-US" sz="2000">
                <a:ea typeface="ＭＳ Ｐゴシック" charset="-128"/>
                <a:cs typeface="ＭＳ Ｐゴシック" charset="-128"/>
              </a:rPr>
              <a:t>invisible</a:t>
            </a:r>
          </a:p>
          <a:p>
            <a:pPr eaLnBrk="1" hangingPunct="1">
              <a:buFont typeface="Wingdings" charset="2"/>
              <a:buChar char="§"/>
            </a:pPr>
            <a:r>
              <a:rPr lang="en-US" sz="2000" b="0">
                <a:ea typeface="ＭＳ Ｐゴシック" charset="-128"/>
                <a:cs typeface="ＭＳ Ｐゴシック" charset="-128"/>
              </a:rPr>
              <a:t>Structural order also requires</a:t>
            </a:r>
            <a:r>
              <a:rPr lang="en-US" sz="2000">
                <a:ea typeface="ＭＳ Ｐゴシック" charset="-128"/>
                <a:cs typeface="ＭＳ Ｐゴシック" charset="-128"/>
              </a:rPr>
              <a:t> imagination</a:t>
            </a:r>
          </a:p>
          <a:p>
            <a:pPr eaLnBrk="1" hangingPunct="1">
              <a:buFont typeface="Wingdings" charset="2"/>
              <a:buChar char="§"/>
            </a:pPr>
            <a:r>
              <a:rPr lang="en-US" sz="2000" b="0">
                <a:ea typeface="ＭＳ Ｐゴシック" charset="-128"/>
                <a:cs typeface="ＭＳ Ｐゴシック" charset="-128"/>
              </a:rPr>
              <a:t>Design process: begin with</a:t>
            </a:r>
            <a:r>
              <a:rPr lang="en-US" sz="2000">
                <a:ea typeface="ＭＳ Ｐゴシック" charset="-128"/>
                <a:cs typeface="ＭＳ Ｐゴシック" charset="-128"/>
              </a:rPr>
              <a:t> intuition </a:t>
            </a:r>
            <a:r>
              <a:rPr lang="en-US" sz="2000" b="0">
                <a:ea typeface="ＭＳ Ｐゴシック" charset="-128"/>
                <a:cs typeface="ＭＳ Ｐゴシック" charset="-128"/>
              </a:rPr>
              <a:t>and</a:t>
            </a:r>
            <a:r>
              <a:rPr lang="en-US" sz="2000">
                <a:ea typeface="ＭＳ Ｐゴシック" charset="-128"/>
                <a:cs typeface="ＭＳ Ｐゴシック" charset="-128"/>
              </a:rPr>
              <a:t> visual judgement, </a:t>
            </a:r>
            <a:r>
              <a:rPr lang="en-US" sz="2000" b="0">
                <a:ea typeface="ＭＳ Ｐゴシック" charset="-128"/>
                <a:cs typeface="ＭＳ Ｐゴシック" charset="-128"/>
              </a:rPr>
              <a:t>follow with rational structure</a:t>
            </a:r>
            <a:endParaRPr lang="en-US" sz="1800" b="0">
              <a:ea typeface="ＭＳ Ｐゴシック" charset="-128"/>
              <a:cs typeface="ＭＳ Ｐゴシック" charset="-128"/>
            </a:endParaRPr>
          </a:p>
          <a:p>
            <a:pPr eaLnBrk="1" hangingPunct="1">
              <a:buFont typeface="Wingdings" charset="2"/>
              <a:buChar char="§"/>
            </a:pPr>
            <a:endParaRPr lang="en-US" sz="1800" b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891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648200"/>
            <a:ext cx="2130425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988" y="1525588"/>
            <a:ext cx="2130425" cy="2979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>
                <a:ea typeface="ＭＳ Ｐゴシック" charset="-128"/>
                <a:cs typeface="ＭＳ Ｐゴシック" charset="-128"/>
              </a:rPr>
              <a:t>Spatial Organization &amp; Hidden Modular Grid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Char char="§"/>
            </a:pPr>
            <a:r>
              <a:rPr lang="en-US" sz="2400" b="0">
                <a:ea typeface="ＭＳ Ｐゴシック" charset="-128"/>
                <a:cs typeface="ＭＳ Ｐゴシック" charset="-128"/>
              </a:rPr>
              <a:t>Development of a grid must proceed </a:t>
            </a:r>
            <a:r>
              <a:rPr lang="en-US" sz="2400" b="0" smtClean="0">
                <a:ea typeface="ＭＳ Ｐゴシック" charset="-128"/>
                <a:cs typeface="ＭＳ Ｐゴシック" charset="-128"/>
              </a:rPr>
              <a:t>from</a:t>
            </a:r>
            <a:br>
              <a:rPr lang="en-US" sz="2400" b="0" smtClean="0">
                <a:ea typeface="ＭＳ Ｐゴシック" charset="-128"/>
                <a:cs typeface="ＭＳ Ｐゴシック" charset="-128"/>
              </a:rPr>
            </a:br>
            <a:r>
              <a:rPr lang="en-US" sz="2400" b="0" smtClean="0">
                <a:ea typeface="ＭＳ Ｐゴシック" charset="-128"/>
                <a:cs typeface="ＭＳ Ｐゴシック" charset="-128"/>
              </a:rPr>
              <a:t>an </a:t>
            </a:r>
            <a:r>
              <a:rPr lang="en-US" sz="2400" b="0">
                <a:ea typeface="ＭＳ Ｐゴシック" charset="-128"/>
                <a:cs typeface="ＭＳ Ｐゴシック" charset="-128"/>
              </a:rPr>
              <a:t>evaluation of all the </a:t>
            </a:r>
            <a:r>
              <a:rPr lang="en-US" sz="2400">
                <a:ea typeface="ＭＳ Ｐゴシック" charset="-128"/>
                <a:cs typeface="ＭＳ Ｐゴシック" charset="-128"/>
              </a:rPr>
              <a:t>visual material</a:t>
            </a:r>
            <a:r>
              <a:rPr lang="en-US" sz="2400" b="0">
                <a:ea typeface="ＭＳ Ｐゴシック" charset="-128"/>
                <a:cs typeface="ＭＳ Ｐゴシック" charset="-128"/>
              </a:rPr>
              <a:t> to be included in the design</a:t>
            </a:r>
            <a:endParaRPr lang="en-US" sz="180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1516063"/>
            <a:ext cx="2130425" cy="457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Char char="§"/>
            </a:pPr>
            <a:endParaRPr lang="en-US" sz="1800" b="0">
              <a:ea typeface="ＭＳ Ｐゴシック" charset="-128"/>
              <a:cs typeface="ＭＳ Ｐゴシック" charset="-128"/>
            </a:endParaRPr>
          </a:p>
          <a:p>
            <a:pPr eaLnBrk="1" hangingPunct="1">
              <a:buFont typeface="Wingdings" charset="2"/>
              <a:buChar char="§"/>
            </a:pPr>
            <a:endParaRPr lang="en-US" sz="1800" b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23888"/>
            <a:ext cx="8226425" cy="56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Char char="§"/>
            </a:pPr>
            <a:endParaRPr lang="en-US" sz="1800" b="0">
              <a:ea typeface="ＭＳ Ｐゴシック" charset="-128"/>
              <a:cs typeface="ＭＳ Ｐゴシック" charset="-128"/>
            </a:endParaRPr>
          </a:p>
          <a:p>
            <a:pPr eaLnBrk="1" hangingPunct="1">
              <a:buFont typeface="Wingdings" charset="2"/>
              <a:buChar char="§"/>
            </a:pPr>
            <a:endParaRPr lang="en-US" sz="1800" b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23888"/>
            <a:ext cx="8226425" cy="56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Line 4"/>
          <p:cNvSpPr>
            <a:spLocks noChangeShapeType="1"/>
          </p:cNvSpPr>
          <p:nvPr/>
        </p:nvSpPr>
        <p:spPr bwMode="auto">
          <a:xfrm>
            <a:off x="4432300" y="609600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0" name="Line 5"/>
          <p:cNvSpPr>
            <a:spLocks noChangeShapeType="1"/>
          </p:cNvSpPr>
          <p:nvPr/>
        </p:nvSpPr>
        <p:spPr bwMode="auto">
          <a:xfrm>
            <a:off x="7620000" y="609600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1" name="Line 6"/>
          <p:cNvSpPr>
            <a:spLocks noChangeShapeType="1"/>
          </p:cNvSpPr>
          <p:nvPr/>
        </p:nvSpPr>
        <p:spPr bwMode="auto">
          <a:xfrm>
            <a:off x="1524000" y="609600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2" name="Line 7"/>
          <p:cNvSpPr>
            <a:spLocks noChangeShapeType="1"/>
          </p:cNvSpPr>
          <p:nvPr/>
        </p:nvSpPr>
        <p:spPr bwMode="auto">
          <a:xfrm>
            <a:off x="381000" y="1050925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3" name="Line 8"/>
          <p:cNvSpPr>
            <a:spLocks noChangeShapeType="1"/>
          </p:cNvSpPr>
          <p:nvPr/>
        </p:nvSpPr>
        <p:spPr bwMode="auto">
          <a:xfrm flipH="1">
            <a:off x="304800" y="588645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4" name="Line 9"/>
          <p:cNvSpPr>
            <a:spLocks noChangeShapeType="1"/>
          </p:cNvSpPr>
          <p:nvPr/>
        </p:nvSpPr>
        <p:spPr bwMode="auto">
          <a:xfrm flipH="1" flipV="1">
            <a:off x="381000" y="2538413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5" name="Line 10"/>
          <p:cNvSpPr>
            <a:spLocks noChangeShapeType="1"/>
          </p:cNvSpPr>
          <p:nvPr/>
        </p:nvSpPr>
        <p:spPr bwMode="auto">
          <a:xfrm>
            <a:off x="2951163" y="533400"/>
            <a:ext cx="0" cy="579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6" name="Line 11"/>
          <p:cNvSpPr>
            <a:spLocks noChangeShapeType="1"/>
          </p:cNvSpPr>
          <p:nvPr/>
        </p:nvSpPr>
        <p:spPr bwMode="auto">
          <a:xfrm>
            <a:off x="304800" y="16764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7" name="Line 12"/>
          <p:cNvSpPr>
            <a:spLocks noChangeShapeType="1"/>
          </p:cNvSpPr>
          <p:nvPr/>
        </p:nvSpPr>
        <p:spPr bwMode="auto">
          <a:xfrm>
            <a:off x="1371600" y="533400"/>
            <a:ext cx="0" cy="579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8" name="Line 13"/>
          <p:cNvSpPr>
            <a:spLocks noChangeShapeType="1"/>
          </p:cNvSpPr>
          <p:nvPr/>
        </p:nvSpPr>
        <p:spPr bwMode="auto">
          <a:xfrm>
            <a:off x="609600" y="5334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9" name="Line 14"/>
          <p:cNvSpPr>
            <a:spLocks noChangeShapeType="1"/>
          </p:cNvSpPr>
          <p:nvPr/>
        </p:nvSpPr>
        <p:spPr bwMode="auto">
          <a:xfrm>
            <a:off x="152400" y="19050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Music Notation: (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Xenakis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–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Metastatis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)</a:t>
            </a:r>
          </a:p>
        </p:txBody>
      </p:sp>
      <p:pic>
        <p:nvPicPr>
          <p:cNvPr id="50182" name="Content Placeholder 7" descr="met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11400" y="2139950"/>
            <a:ext cx="6502400" cy="33020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>
                <a:ea typeface="ＭＳ Ｐゴシック" charset="-128"/>
                <a:cs typeface="ＭＳ Ｐゴシック" charset="-128"/>
              </a:rPr>
              <a:t>Smooth Parallel Coordinates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ts val="2500"/>
              </a:lnSpc>
              <a:buFont typeface="Wingdings" charset="2"/>
              <a:buChar char="§"/>
            </a:pPr>
            <a:endParaRPr lang="en-US" sz="1800" b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5607" name="Picture 8" descr="alpha1.png"/>
          <p:cNvPicPr>
            <a:picLocks noChangeAspect="1"/>
          </p:cNvPicPr>
          <p:nvPr/>
        </p:nvPicPr>
        <p:blipFill>
          <a:blip r:embed="rId3"/>
          <a:srcRect t="5775"/>
          <a:stretch>
            <a:fillRect/>
          </a:stretch>
        </p:blipFill>
        <p:spPr bwMode="auto">
          <a:xfrm>
            <a:off x="1604963" y="1371600"/>
            <a:ext cx="7272337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NY Times </a:t>
            </a:r>
            <a:r>
              <a:rPr lang="en-US" dirty="0" smtClean="0">
                <a:hlinkClick r:id="rId2"/>
              </a:rPr>
              <a:t>Sector Snapshot</a:t>
            </a:r>
            <a:endParaRPr lang="en-US" dirty="0"/>
          </a:p>
        </p:txBody>
      </p:sp>
      <p:pic>
        <p:nvPicPr>
          <p:cNvPr id="4" name="Content Placeholder 3" descr="Screen shot 2011-02-07 at 11.08.58 PM.png"/>
          <p:cNvPicPr>
            <a:picLocks noGrp="1" noChangeAspect="1"/>
          </p:cNvPicPr>
          <p:nvPr>
            <p:ph idx="1"/>
          </p:nvPr>
        </p:nvPicPr>
        <p:blipFill>
          <a:blip r:embed="rId3"/>
          <a:srcRect t="-4711" b="-4711"/>
          <a:stretch>
            <a:fillRect/>
          </a:stretch>
        </p:blipFill>
        <p:spPr>
          <a:xfrm>
            <a:off x="2286000" y="1371600"/>
            <a:ext cx="6477000" cy="5121349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Linear Relational (</a:t>
            </a:r>
            <a:r>
              <a:rPr lang="en-US" dirty="0" smtClean="0">
                <a:ea typeface="ＭＳ Ｐゴシック" charset="-128"/>
                <a:cs typeface="ＭＳ Ｐゴシック" charset="-128"/>
                <a:hlinkClick r:id="rId3"/>
              </a:rPr>
              <a:t>Audio Scrubber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)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ts val="2500"/>
              </a:lnSpc>
              <a:buFont typeface="Wingdings" charset="2"/>
              <a:buChar char="§"/>
            </a:pPr>
            <a:endParaRPr lang="en-US" sz="1800" b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9703" name="Picture 8" descr="385_big02.jpg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1371600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Art: Lisa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Jevbratt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(</a:t>
            </a:r>
            <a:r>
              <a:rPr lang="en-US" dirty="0" smtClean="0">
                <a:ea typeface="ＭＳ Ｐゴシック" charset="-128"/>
                <a:cs typeface="ＭＳ Ｐゴシック" charset="-128"/>
                <a:hlinkClick r:id="rId3"/>
              </a:rPr>
              <a:t>1:1 Interface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)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ts val="2500"/>
              </a:lnSpc>
              <a:buFont typeface="Wingdings" charset="2"/>
              <a:buChar char="§"/>
            </a:pPr>
            <a:endParaRPr lang="en-US" sz="1800" b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Content Placeholder 7" descr="1-1_jevrat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0600" y="1371600"/>
            <a:ext cx="69632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Linear </a:t>
            </a:r>
            <a:r>
              <a:rPr lang="en-US" dirty="0" smtClean="0">
                <a:ea typeface="ＭＳ Ｐゴシック" charset="-128"/>
                <a:cs typeface="ＭＳ Ｐゴシック" charset="-128"/>
                <a:hlinkClick r:id="rId2"/>
              </a:rPr>
              <a:t>Time Graphs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795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516688" y="6400800"/>
            <a:ext cx="16764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Winter 2006</a:t>
            </a:r>
            <a:endParaRPr lang="en-US" sz="1400" smtClean="0">
              <a:latin typeface="Times" charset="0"/>
            </a:endParaRPr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19075" y="6400800"/>
            <a:ext cx="3438525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George Legrady</a:t>
            </a:r>
            <a:endParaRPr lang="en-US" sz="1400" smtClean="0">
              <a:latin typeface="Times" charset="0"/>
            </a:endParaRPr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2000" y="6400800"/>
            <a:ext cx="533400" cy="381000"/>
          </a:xfrm>
          <a:prstGeom prst="rect">
            <a:avLst/>
          </a:prstGeom>
          <a:noFill/>
        </p:spPr>
        <p:txBody>
          <a:bodyPr/>
          <a:lstStyle/>
          <a:p>
            <a:fld id="{6F4D699F-8CA6-A340-A726-63237A23854C}" type="slidenum">
              <a:rPr lang="en-US" smtClean="0"/>
              <a:pPr/>
              <a:t>8</a:t>
            </a:fld>
            <a:endParaRPr lang="en-US" sz="1400" smtClean="0">
              <a:latin typeface="Times" charset="0"/>
            </a:endParaRPr>
          </a:p>
        </p:txBody>
      </p:sp>
      <p:pic>
        <p:nvPicPr>
          <p:cNvPr id="33798" name="Content Placeholder 7" descr="292081922_a31a41cd6b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524000"/>
            <a:ext cx="9144000" cy="45720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Mapping in 2D: </a:t>
            </a:r>
            <a:r>
              <a:rPr lang="en-US" dirty="0" smtClean="0">
                <a:ea typeface="ＭＳ Ｐゴシック" charset="-128"/>
                <a:cs typeface="ＭＳ Ｐゴシック" charset="-128"/>
                <a:hlinkClick r:id="rId3"/>
              </a:rPr>
              <a:t>handmaps.org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0"/>
            <a:ext cx="6553200" cy="5181600"/>
          </a:xfrm>
        </p:spPr>
        <p:txBody>
          <a:bodyPr/>
          <a:lstStyle/>
          <a:p>
            <a:pPr eaLnBrk="1" hangingPunct="1">
              <a:lnSpc>
                <a:spcPts val="2500"/>
              </a:lnSpc>
              <a:buFont typeface="Wingdings" charset="2"/>
              <a:buChar char="§"/>
            </a:pPr>
            <a:endParaRPr lang="en-US" sz="1800" b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1511" name="Picture 11" descr="hand_drawn_map_Bloomington_Indiana.jpg"/>
          <p:cNvPicPr>
            <a:picLocks noChangeAspect="1"/>
          </p:cNvPicPr>
          <p:nvPr/>
        </p:nvPicPr>
        <p:blipFill>
          <a:blip r:embed="rId4"/>
          <a:srcRect t="5576" b="47787"/>
          <a:stretch>
            <a:fillRect/>
          </a:stretch>
        </p:blipFill>
        <p:spPr bwMode="auto">
          <a:xfrm>
            <a:off x="990600" y="1371600"/>
            <a:ext cx="80010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Bullets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Title &amp;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tango:Applications:Microsoft Office X:Templates:Presentations:Designs:Balance</Template>
  <TotalTime>4702</TotalTime>
  <Pages>0</Pages>
  <Words>659</Words>
  <Characters>0</Characters>
  <PresentationFormat>On-screen Show (4:3)</PresentationFormat>
  <Lines>0</Lines>
  <Paragraphs>118</Paragraphs>
  <Slides>28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Title &amp; Bullets</vt:lpstr>
      <vt:lpstr>Slide 1</vt:lpstr>
      <vt:lpstr>Proj 1: Linear (Ligeti musical composition)</vt:lpstr>
      <vt:lpstr>Music Notation: (Xenakis – Metastatis)</vt:lpstr>
      <vt:lpstr>Smooth Parallel Coordinates</vt:lpstr>
      <vt:lpstr>NY Times Sector Snapshot</vt:lpstr>
      <vt:lpstr>Linear Relational (Audio Scrubber)</vt:lpstr>
      <vt:lpstr>Art: Lisa Jevbratt (1:1 Interface)</vt:lpstr>
      <vt:lpstr>Linear Time Graphs</vt:lpstr>
      <vt:lpstr>Mapping in 2D: handmaps.org</vt:lpstr>
      <vt:lpstr>Two maps: Xenakis, Art practice</vt:lpstr>
      <vt:lpstr>Visual Organization (Macro-micro, willi kunz)</vt:lpstr>
      <vt:lpstr>Slide 12</vt:lpstr>
      <vt:lpstr>Motion, Movement Through Spatial Organization</vt:lpstr>
      <vt:lpstr>Positioning in 2D Space: Eigenfactor.org</vt:lpstr>
      <vt:lpstr>Mosaic Grid: Structure determines order</vt:lpstr>
      <vt:lpstr>Node Mosaic</vt:lpstr>
      <vt:lpstr>TreeMap: Values determine order Newsmap</vt:lpstr>
      <vt:lpstr>TreeMap: SmartMoney</vt:lpstr>
      <vt:lpstr>Visualizing knowledge domain spatially using Kohonen (Skupin)</vt:lpstr>
      <vt:lpstr>Visual Basic Literacy: Basic Units(Dondis)</vt:lpstr>
      <vt:lpstr>Scale: Relative proportion &amp; measurement</vt:lpstr>
      <vt:lpstr>Visual Language &amp; Syntax</vt:lpstr>
      <vt:lpstr>Weight, Im/Balance, Dis/Order, Un/Stable</vt:lpstr>
      <vt:lpstr>Groupings</vt:lpstr>
      <vt:lpstr>Structure: the Grid System</vt:lpstr>
      <vt:lpstr>Spatial Organization &amp; Hidden Modular Grid</vt:lpstr>
      <vt:lpstr>Slide 27</vt:lpstr>
      <vt:lpstr>Slide 28</vt:lpstr>
    </vt:vector>
  </TitlesOfParts>
  <Company>mac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 l</dc:creator>
  <cp:keywords/>
  <dc:description/>
  <cp:lastModifiedBy>gtl l</cp:lastModifiedBy>
  <cp:revision>239</cp:revision>
  <cp:lastPrinted>2011-02-15T20:38:30Z</cp:lastPrinted>
  <dcterms:created xsi:type="dcterms:W3CDTF">2011-02-15T20:37:56Z</dcterms:created>
  <dcterms:modified xsi:type="dcterms:W3CDTF">2011-02-15T20:39:53Z</dcterms:modified>
</cp:coreProperties>
</file>