
<file path=[Content_Types].xml><?xml version="1.0" encoding="utf-8"?>
<Types xmlns="http://schemas.openxmlformats.org/package/2006/content-types">
  <Override PartName="/ppt/slides/slide17.xml" ContentType="application/vnd.openxmlformats-officedocument.presentationml.slide+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s/slide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slideLayouts/slideLayout3.xml" ContentType="application/vnd.openxmlformats-officedocument.presentationml.slideLayout+xml"/>
  <Override PartName="/ppt/slides/slide3.xml" ContentType="application/vnd.openxmlformats-officedocument.presentationml.slide+xml"/>
  <Override PartName="/ppt/slides/slide4.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Default Extension="png" ContentType="image/png"/>
  <Default Extension="tiff" ContentType="image/tiff"/>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slides/slide15.xml" ContentType="application/vnd.openxmlformats-officedocument.presentationml.slide+xml"/>
  <Override PartName="/ppt/viewProps.xml" ContentType="application/vnd.openxmlformats-officedocument.presentationml.viewProps+xml"/>
  <Default Extension="bin" ContentType="application/vnd.openxmlformats-officedocument.presentationml.printerSettings"/>
  <Override PartName="/docProps/core.xml" ContentType="application/vnd.openxmlformats-package.core-properties+xml"/>
  <Default Extension="rels" ContentType="application/vnd.openxmlformats-package.relationships+xml"/>
  <Override PartName="/ppt/slides/slide9.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Default Extension="gif" ContentType="image/gif"/>
  <Override PartName="/ppt/slides/slide19.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sldIdLst>
    <p:sldId id="256" r:id="rId2"/>
    <p:sldId id="257" r:id="rId3"/>
    <p:sldId id="262" r:id="rId4"/>
    <p:sldId id="263" r:id="rId5"/>
    <p:sldId id="264" r:id="rId6"/>
    <p:sldId id="265" r:id="rId7"/>
    <p:sldId id="266" r:id="rId8"/>
    <p:sldId id="268" r:id="rId9"/>
    <p:sldId id="269" r:id="rId10"/>
    <p:sldId id="270" r:id="rId11"/>
    <p:sldId id="271" r:id="rId12"/>
    <p:sldId id="272" r:id="rId13"/>
    <p:sldId id="273" r:id="rId14"/>
    <p:sldId id="274" r:id="rId15"/>
    <p:sldId id="275" r:id="rId16"/>
    <p:sldId id="276" r:id="rId17"/>
    <p:sldId id="277" r:id="rId18"/>
    <p:sldId id="278" r:id="rId19"/>
    <p:sldId id="280" r:id="rId20"/>
    <p:sldId id="279"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9518" autoAdjust="0"/>
    <p:restoredTop sz="94660"/>
  </p:normalViewPr>
  <p:slideViewPr>
    <p:cSldViewPr snapToObjects="1">
      <p:cViewPr varScale="1">
        <p:scale>
          <a:sx n="117" d="100"/>
          <a:sy n="117" d="100"/>
        </p:scale>
        <p:origin x="-32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7" Type="http://schemas.openxmlformats.org/officeDocument/2006/relationships/slide" Target="slides/slide6.xml"/><Relationship Id="rId1" Type="http://schemas.openxmlformats.org/officeDocument/2006/relationships/slideMaster" Target="slideMasters/slideMaster1.xml"/><Relationship Id="rId24" Type="http://schemas.openxmlformats.org/officeDocument/2006/relationships/viewProps" Target="viewProps.xml"/><Relationship Id="rId25" Type="http://schemas.openxmlformats.org/officeDocument/2006/relationships/theme" Target="theme/theme1.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14" Type="http://schemas.openxmlformats.org/officeDocument/2006/relationships/slide" Target="slides/slide13.xml"/><Relationship Id="rId23" Type="http://schemas.openxmlformats.org/officeDocument/2006/relationships/presProps" Target="presProps.xml"/><Relationship Id="rId4" Type="http://schemas.openxmlformats.org/officeDocument/2006/relationships/slide" Target="slides/slide3.xml"/><Relationship Id="rId26" Type="http://schemas.openxmlformats.org/officeDocument/2006/relationships/tableStyles" Target="tableStyles.xml"/><Relationship Id="rId11" Type="http://schemas.openxmlformats.org/officeDocument/2006/relationships/slide" Target="slides/slide10.xml"/><Relationship Id="rId6" Type="http://schemas.openxmlformats.org/officeDocument/2006/relationships/slide" Target="slides/slide5.xml"/><Relationship Id="rId16" Type="http://schemas.openxmlformats.org/officeDocument/2006/relationships/slide" Target="slides/slide15.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20" Type="http://schemas.openxmlformats.org/officeDocument/2006/relationships/slide" Target="slides/slide19.xml"/><Relationship Id="rId22" Type="http://schemas.openxmlformats.org/officeDocument/2006/relationships/printerSettings" Target="printerSettings/printerSettings1.bin"/><Relationship Id="rId21" Type="http://schemas.openxmlformats.org/officeDocument/2006/relationships/slide" Target="slides/slide20.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AD4DE4E-4B96-304B-9D7F-88F2E0A2865A}" type="datetimeFigureOut">
              <a:rPr lang="en-US" smtClean="0"/>
              <a:pPr/>
              <a:t>10/26/09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75E6ED-C4BF-8144-B57F-A313CE9AD86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D4DE4E-4B96-304B-9D7F-88F2E0A2865A}" type="datetimeFigureOut">
              <a:rPr lang="en-US" smtClean="0"/>
              <a:pPr/>
              <a:t>10/26/09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75E6ED-C4BF-8144-B57F-A313CE9AD86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D4DE4E-4B96-304B-9D7F-88F2E0A2865A}" type="datetimeFigureOut">
              <a:rPr lang="en-US" smtClean="0"/>
              <a:pPr/>
              <a:t>10/26/09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75E6ED-C4BF-8144-B57F-A313CE9AD86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D4DE4E-4B96-304B-9D7F-88F2E0A2865A}" type="datetimeFigureOut">
              <a:rPr lang="en-US" smtClean="0"/>
              <a:pPr/>
              <a:t>10/26/09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75E6ED-C4BF-8144-B57F-A313CE9AD86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D4DE4E-4B96-304B-9D7F-88F2E0A2865A}" type="datetimeFigureOut">
              <a:rPr lang="en-US" smtClean="0"/>
              <a:pPr/>
              <a:t>10/26/09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75E6ED-C4BF-8144-B57F-A313CE9AD86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AD4DE4E-4B96-304B-9D7F-88F2E0A2865A}" type="datetimeFigureOut">
              <a:rPr lang="en-US" smtClean="0"/>
              <a:pPr/>
              <a:t>10/26/09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75E6ED-C4BF-8144-B57F-A313CE9AD86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AD4DE4E-4B96-304B-9D7F-88F2E0A2865A}" type="datetimeFigureOut">
              <a:rPr lang="en-US" smtClean="0"/>
              <a:pPr/>
              <a:t>10/26/09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75E6ED-C4BF-8144-B57F-A313CE9AD86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AD4DE4E-4B96-304B-9D7F-88F2E0A2865A}" type="datetimeFigureOut">
              <a:rPr lang="en-US" smtClean="0"/>
              <a:pPr/>
              <a:t>10/26/09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75E6ED-C4BF-8144-B57F-A313CE9AD86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D4DE4E-4B96-304B-9D7F-88F2E0A2865A}" type="datetimeFigureOut">
              <a:rPr lang="en-US" smtClean="0"/>
              <a:pPr/>
              <a:t>10/26/09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75E6ED-C4BF-8144-B57F-A313CE9AD86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D4DE4E-4B96-304B-9D7F-88F2E0A2865A}" type="datetimeFigureOut">
              <a:rPr lang="en-US" smtClean="0"/>
              <a:pPr/>
              <a:t>10/26/09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75E6ED-C4BF-8144-B57F-A313CE9AD86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D4DE4E-4B96-304B-9D7F-88F2E0A2865A}" type="datetimeFigureOut">
              <a:rPr lang="en-US" smtClean="0"/>
              <a:pPr/>
              <a:t>10/26/09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75E6ED-C4BF-8144-B57F-A313CE9AD86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D4DE4E-4B96-304B-9D7F-88F2E0A2865A}" type="datetimeFigureOut">
              <a:rPr lang="en-US" smtClean="0"/>
              <a:pPr/>
              <a:t>10/26/09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75E6ED-C4BF-8144-B57F-A313CE9AD86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3"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3"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3" Type="http://schemas.openxmlformats.org/officeDocument/2006/relationships/image" Target="../media/image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514600"/>
            <a:ext cx="7772400" cy="1470025"/>
          </a:xfrm>
        </p:spPr>
        <p:txBody>
          <a:bodyPr>
            <a:normAutofit fontScale="90000"/>
          </a:bodyPr>
          <a:lstStyle/>
          <a:p>
            <a:r>
              <a:rPr lang="en-US" sz="3200" dirty="0" smtClean="0">
                <a:latin typeface="Eurostile"/>
                <a:cs typeface="Eurostile"/>
              </a:rPr>
              <a:t>MEDIA DESIGN PROPOSALS </a:t>
            </a:r>
            <a:br>
              <a:rPr lang="en-US" sz="3200" dirty="0" smtClean="0">
                <a:latin typeface="Eurostile"/>
                <a:cs typeface="Eurostile"/>
              </a:rPr>
            </a:br>
            <a:r>
              <a:rPr lang="en-US" sz="3200" dirty="0" smtClean="0">
                <a:latin typeface="Eurostile"/>
                <a:cs typeface="Eurostile"/>
              </a:rPr>
              <a:t>FOR</a:t>
            </a:r>
            <a:br>
              <a:rPr lang="en-US" sz="3200" dirty="0" smtClean="0">
                <a:latin typeface="Eurostile"/>
                <a:cs typeface="Eurostile"/>
              </a:rPr>
            </a:br>
            <a:r>
              <a:rPr lang="en-US" sz="3200" dirty="0" smtClean="0">
                <a:latin typeface="Eurostile"/>
                <a:cs typeface="Eurostile"/>
              </a:rPr>
              <a:t> CNSI (ELINGS) BUILDING, EAST WALL</a:t>
            </a:r>
            <a:endParaRPr lang="en-US" sz="3200" dirty="0">
              <a:latin typeface="Eurostile"/>
              <a:cs typeface="Eurostile"/>
            </a:endParaRPr>
          </a:p>
        </p:txBody>
      </p:sp>
      <p:sp>
        <p:nvSpPr>
          <p:cNvPr id="3" name="Subtitle 2"/>
          <p:cNvSpPr>
            <a:spLocks noGrp="1"/>
          </p:cNvSpPr>
          <p:nvPr>
            <p:ph type="subTitle" idx="1"/>
          </p:nvPr>
        </p:nvSpPr>
        <p:spPr>
          <a:xfrm>
            <a:off x="3124200" y="5715000"/>
            <a:ext cx="2971800" cy="609600"/>
          </a:xfrm>
        </p:spPr>
        <p:txBody>
          <a:bodyPr anchor="b">
            <a:normAutofit/>
          </a:bodyPr>
          <a:lstStyle/>
          <a:p>
            <a:r>
              <a:rPr lang="en-US" sz="1400" dirty="0" err="1" smtClean="0">
                <a:latin typeface="Eurostile"/>
                <a:cs typeface="Eurostile"/>
              </a:rPr>
              <a:t>Solen</a:t>
            </a:r>
            <a:r>
              <a:rPr lang="en-US" sz="1400" dirty="0" smtClean="0">
                <a:latin typeface="Eurostile"/>
                <a:cs typeface="Eurostile"/>
              </a:rPr>
              <a:t> </a:t>
            </a:r>
            <a:r>
              <a:rPr lang="en-US" sz="1400" dirty="0" err="1" smtClean="0">
                <a:latin typeface="Eurostile"/>
                <a:cs typeface="Eurostile"/>
              </a:rPr>
              <a:t>Kiratli-DiCicco</a:t>
            </a:r>
            <a:endParaRPr lang="en-US" sz="1400" dirty="0">
              <a:latin typeface="Eurostile"/>
              <a:cs typeface="Eurostile"/>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03_curious_halt.jpg"/>
          <p:cNvPicPr>
            <a:picLocks noChangeAspect="1"/>
          </p:cNvPicPr>
          <p:nvPr/>
        </p:nvPicPr>
        <p:blipFill>
          <a:blip r:embed="rId2"/>
          <a:stretch>
            <a:fillRect/>
          </a:stretch>
        </p:blipFill>
        <p:spPr>
          <a:xfrm>
            <a:off x="1713523" y="991774"/>
            <a:ext cx="5754077" cy="5412073"/>
          </a:xfrm>
          <a:prstGeom prst="rect">
            <a:avLst/>
          </a:prstGeom>
        </p:spPr>
      </p:pic>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CONCEPT-1</a:t>
            </a:r>
            <a:endParaRPr lang="en-US" sz="3200" dirty="0">
              <a:latin typeface="Eurostile"/>
              <a:cs typeface="Eurostile"/>
            </a:endParaRPr>
          </a:p>
        </p:txBody>
      </p:sp>
      <p:sp>
        <p:nvSpPr>
          <p:cNvPr id="5" name="TextBox 4"/>
          <p:cNvSpPr txBox="1"/>
          <p:nvPr/>
        </p:nvSpPr>
        <p:spPr>
          <a:xfrm>
            <a:off x="2057400" y="5569803"/>
            <a:ext cx="5410200" cy="584776"/>
          </a:xfrm>
          <a:prstGeom prst="rect">
            <a:avLst/>
          </a:prstGeom>
          <a:noFill/>
        </p:spPr>
        <p:txBody>
          <a:bodyPr wrap="square" rtlCol="0">
            <a:spAutoFit/>
          </a:bodyPr>
          <a:lstStyle/>
          <a:p>
            <a:pPr algn="r"/>
            <a:r>
              <a:rPr lang="en-US" sz="1600" dirty="0" smtClean="0">
                <a:solidFill>
                  <a:schemeClr val="bg1"/>
                </a:solidFill>
                <a:latin typeface="Eurostile"/>
                <a:cs typeface="Eurostile"/>
              </a:rPr>
              <a:t>CURIOUS AND EXCITED, THE BALL SLOWS DOWN AND STARTS WATCHING THIS SPARK</a:t>
            </a:r>
            <a:endParaRPr lang="en-US" sz="1600" dirty="0">
              <a:solidFill>
                <a:schemeClr val="bg1"/>
              </a:solidFill>
              <a:latin typeface="Eurostile"/>
              <a:cs typeface="Eurostile"/>
            </a:endParaRPr>
          </a:p>
        </p:txBody>
      </p:sp>
      <p:sp>
        <p:nvSpPr>
          <p:cNvPr id="21" name="TextBox 20"/>
          <p:cNvSpPr txBox="1"/>
          <p:nvPr/>
        </p:nvSpPr>
        <p:spPr>
          <a:xfrm>
            <a:off x="2667000" y="514290"/>
            <a:ext cx="6248400" cy="400110"/>
          </a:xfrm>
          <a:prstGeom prst="rect">
            <a:avLst/>
          </a:prstGeom>
          <a:noFill/>
        </p:spPr>
        <p:txBody>
          <a:bodyPr wrap="square" rtlCol="0">
            <a:spAutoFit/>
          </a:bodyPr>
          <a:lstStyle/>
          <a:p>
            <a:r>
              <a:rPr lang="en-US" sz="2000" dirty="0" smtClean="0">
                <a:latin typeface="Eurostile"/>
                <a:cs typeface="Eurostile"/>
              </a:rPr>
              <a:t>PRELIMINARY PROPOSAL FOR VISUALISATION</a:t>
            </a:r>
            <a:endParaRPr lang="en-US" sz="2000" dirty="0">
              <a:latin typeface="Eurostile"/>
              <a:cs typeface="Eurostile"/>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04_mitosis.jpg"/>
          <p:cNvPicPr>
            <a:picLocks noChangeAspect="1"/>
          </p:cNvPicPr>
          <p:nvPr/>
        </p:nvPicPr>
        <p:blipFill>
          <a:blip r:embed="rId2"/>
          <a:stretch>
            <a:fillRect/>
          </a:stretch>
        </p:blipFill>
        <p:spPr>
          <a:xfrm>
            <a:off x="1714500" y="991775"/>
            <a:ext cx="5753100" cy="5411154"/>
          </a:xfrm>
          <a:prstGeom prst="rect">
            <a:avLst/>
          </a:prstGeom>
        </p:spPr>
      </p:pic>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CONCEPT-1</a:t>
            </a:r>
            <a:endParaRPr lang="en-US" sz="3200" dirty="0">
              <a:latin typeface="Eurostile"/>
              <a:cs typeface="Eurostile"/>
            </a:endParaRPr>
          </a:p>
        </p:txBody>
      </p:sp>
      <p:sp>
        <p:nvSpPr>
          <p:cNvPr id="5" name="TextBox 4"/>
          <p:cNvSpPr txBox="1"/>
          <p:nvPr/>
        </p:nvSpPr>
        <p:spPr>
          <a:xfrm>
            <a:off x="2057400" y="5569803"/>
            <a:ext cx="5410200" cy="830997"/>
          </a:xfrm>
          <a:prstGeom prst="rect">
            <a:avLst/>
          </a:prstGeom>
          <a:noFill/>
        </p:spPr>
        <p:txBody>
          <a:bodyPr wrap="square" rtlCol="0">
            <a:spAutoFit/>
          </a:bodyPr>
          <a:lstStyle/>
          <a:p>
            <a:pPr algn="r"/>
            <a:r>
              <a:rPr lang="en-US" sz="1600" dirty="0" smtClean="0">
                <a:solidFill>
                  <a:schemeClr val="bg1"/>
                </a:solidFill>
                <a:latin typeface="Eurostile"/>
                <a:cs typeface="Eurostile"/>
              </a:rPr>
              <a:t>FROM THIS MOMENT UNTILL THE EVENT STARTS, THE BALL REPRODUCES ITSELF BY MITOSIS, SENDING A NEW BALL OF LIGHT ONTO THE EVENT</a:t>
            </a:r>
            <a:endParaRPr lang="en-US" sz="1600" dirty="0">
              <a:solidFill>
                <a:schemeClr val="bg1"/>
              </a:solidFill>
              <a:latin typeface="Eurostile"/>
              <a:cs typeface="Eurostile"/>
            </a:endParaRPr>
          </a:p>
        </p:txBody>
      </p:sp>
      <p:sp>
        <p:nvSpPr>
          <p:cNvPr id="21" name="TextBox 20"/>
          <p:cNvSpPr txBox="1"/>
          <p:nvPr/>
        </p:nvSpPr>
        <p:spPr>
          <a:xfrm>
            <a:off x="2667000" y="514290"/>
            <a:ext cx="6248400" cy="400110"/>
          </a:xfrm>
          <a:prstGeom prst="rect">
            <a:avLst/>
          </a:prstGeom>
          <a:noFill/>
        </p:spPr>
        <p:txBody>
          <a:bodyPr wrap="square" rtlCol="0">
            <a:spAutoFit/>
          </a:bodyPr>
          <a:lstStyle/>
          <a:p>
            <a:r>
              <a:rPr lang="en-US" sz="2000" dirty="0" smtClean="0">
                <a:latin typeface="Eurostile"/>
                <a:cs typeface="Eurostile"/>
              </a:rPr>
              <a:t>PRELIMINARY PROPOSAL FOR VISUALISATION</a:t>
            </a:r>
            <a:endParaRPr lang="en-US" sz="2000" dirty="0">
              <a:latin typeface="Eurostile"/>
              <a:cs typeface="Eurostile"/>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05_theEnd.jpg"/>
          <p:cNvPicPr>
            <a:picLocks noChangeAspect="1"/>
          </p:cNvPicPr>
          <p:nvPr/>
        </p:nvPicPr>
        <p:blipFill>
          <a:blip r:embed="rId2"/>
          <a:stretch>
            <a:fillRect/>
          </a:stretch>
        </p:blipFill>
        <p:spPr>
          <a:xfrm>
            <a:off x="1713523" y="991774"/>
            <a:ext cx="5754077" cy="5412073"/>
          </a:xfrm>
          <a:prstGeom prst="rect">
            <a:avLst/>
          </a:prstGeom>
        </p:spPr>
      </p:pic>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CONCEPT-1</a:t>
            </a:r>
            <a:endParaRPr lang="en-US" sz="3200" dirty="0">
              <a:latin typeface="Eurostile"/>
              <a:cs typeface="Eurostile"/>
            </a:endParaRPr>
          </a:p>
        </p:txBody>
      </p:sp>
      <p:sp>
        <p:nvSpPr>
          <p:cNvPr id="5" name="TextBox 4"/>
          <p:cNvSpPr txBox="1"/>
          <p:nvPr/>
        </p:nvSpPr>
        <p:spPr>
          <a:xfrm>
            <a:off x="2057400" y="5569803"/>
            <a:ext cx="5410200" cy="584776"/>
          </a:xfrm>
          <a:prstGeom prst="rect">
            <a:avLst/>
          </a:prstGeom>
          <a:noFill/>
        </p:spPr>
        <p:txBody>
          <a:bodyPr wrap="square" rtlCol="0">
            <a:spAutoFit/>
          </a:bodyPr>
          <a:lstStyle/>
          <a:p>
            <a:pPr algn="r"/>
            <a:r>
              <a:rPr lang="en-US" sz="1600" dirty="0" smtClean="0">
                <a:solidFill>
                  <a:schemeClr val="bg1"/>
                </a:solidFill>
                <a:latin typeface="Eurostile"/>
                <a:cs typeface="Eurostile"/>
              </a:rPr>
              <a:t>AND IT KEEPS BOUNCING AROUND UNTILL A NEW SPARK APPEARS…</a:t>
            </a:r>
            <a:endParaRPr lang="en-US" sz="1600" dirty="0">
              <a:solidFill>
                <a:schemeClr val="bg1"/>
              </a:solidFill>
              <a:latin typeface="Eurostile"/>
              <a:cs typeface="Eurostile"/>
            </a:endParaRPr>
          </a:p>
        </p:txBody>
      </p:sp>
      <p:sp>
        <p:nvSpPr>
          <p:cNvPr id="21" name="TextBox 20"/>
          <p:cNvSpPr txBox="1"/>
          <p:nvPr/>
        </p:nvSpPr>
        <p:spPr>
          <a:xfrm>
            <a:off x="2667000" y="514290"/>
            <a:ext cx="6248400" cy="400110"/>
          </a:xfrm>
          <a:prstGeom prst="rect">
            <a:avLst/>
          </a:prstGeom>
          <a:noFill/>
        </p:spPr>
        <p:txBody>
          <a:bodyPr wrap="square" rtlCol="0">
            <a:spAutoFit/>
          </a:bodyPr>
          <a:lstStyle/>
          <a:p>
            <a:r>
              <a:rPr lang="en-US" sz="2000" dirty="0" smtClean="0">
                <a:latin typeface="Eurostile"/>
                <a:cs typeface="Eurostile"/>
              </a:rPr>
              <a:t>PRELIMINARY PROPOSAL FOR VISUALISATION</a:t>
            </a:r>
            <a:endParaRPr lang="en-US" sz="2000" dirty="0">
              <a:latin typeface="Eurostile"/>
              <a:cs typeface="Eurostile"/>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06_theEnd.jpg"/>
          <p:cNvPicPr>
            <a:picLocks noChangeAspect="1"/>
          </p:cNvPicPr>
          <p:nvPr/>
        </p:nvPicPr>
        <p:blipFill>
          <a:blip r:embed="rId2"/>
          <a:stretch>
            <a:fillRect/>
          </a:stretch>
        </p:blipFill>
        <p:spPr>
          <a:xfrm>
            <a:off x="1713963" y="992189"/>
            <a:ext cx="5753637" cy="5411658"/>
          </a:xfrm>
          <a:prstGeom prst="rect">
            <a:avLst/>
          </a:prstGeom>
        </p:spPr>
      </p:pic>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CONCEPT-1</a:t>
            </a:r>
            <a:endParaRPr lang="en-US" sz="3200" dirty="0">
              <a:latin typeface="Eurostile"/>
              <a:cs typeface="Eurostile"/>
            </a:endParaRPr>
          </a:p>
        </p:txBody>
      </p:sp>
      <p:sp>
        <p:nvSpPr>
          <p:cNvPr id="5" name="TextBox 4"/>
          <p:cNvSpPr txBox="1"/>
          <p:nvPr/>
        </p:nvSpPr>
        <p:spPr>
          <a:xfrm>
            <a:off x="304800" y="6324600"/>
            <a:ext cx="8839200" cy="523220"/>
          </a:xfrm>
          <a:prstGeom prst="rect">
            <a:avLst/>
          </a:prstGeom>
          <a:noFill/>
        </p:spPr>
        <p:txBody>
          <a:bodyPr wrap="square" rtlCol="0">
            <a:spAutoFit/>
          </a:bodyPr>
          <a:lstStyle/>
          <a:p>
            <a:r>
              <a:rPr lang="en-US" sz="1400" b="1" dirty="0" smtClean="0">
                <a:latin typeface="Eurostile"/>
                <a:cs typeface="Eurostile"/>
              </a:rPr>
              <a:t>AT CERTAIN TIMES THERE WILL BE ‘HIGH ENERGY’, WHEN THERE ARE MULTIPLE EVENTS GOING ON AT THE SAME TIME. BECAUSE OF THE MULTIPLE LIGHT BALLS, THE SCREEN WILL BE GLOWING MORE INTENSELY </a:t>
            </a:r>
            <a:endParaRPr lang="en-US" sz="1400" b="1" dirty="0">
              <a:latin typeface="Eurostile"/>
              <a:cs typeface="Eurostile"/>
            </a:endParaRPr>
          </a:p>
        </p:txBody>
      </p:sp>
      <p:sp>
        <p:nvSpPr>
          <p:cNvPr id="21" name="TextBox 20"/>
          <p:cNvSpPr txBox="1"/>
          <p:nvPr/>
        </p:nvSpPr>
        <p:spPr>
          <a:xfrm>
            <a:off x="2667000" y="514290"/>
            <a:ext cx="6248400" cy="400110"/>
          </a:xfrm>
          <a:prstGeom prst="rect">
            <a:avLst/>
          </a:prstGeom>
          <a:noFill/>
        </p:spPr>
        <p:txBody>
          <a:bodyPr wrap="square" rtlCol="0">
            <a:spAutoFit/>
          </a:bodyPr>
          <a:lstStyle/>
          <a:p>
            <a:r>
              <a:rPr lang="en-US" sz="2000" dirty="0" smtClean="0">
                <a:latin typeface="Eurostile"/>
                <a:cs typeface="Eurostile"/>
              </a:rPr>
              <a:t>PRELIMINARY PROPOSAL FOR VISUALISATION</a:t>
            </a:r>
            <a:endParaRPr lang="en-US" sz="2000" dirty="0">
              <a:latin typeface="Eurostile"/>
              <a:cs typeface="Eurostile"/>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1676400" y="3700045"/>
            <a:ext cx="4876801" cy="762001"/>
          </a:xfrm>
        </p:spPr>
        <p:txBody>
          <a:bodyPr anchor="t">
            <a:normAutofit/>
          </a:bodyPr>
          <a:lstStyle/>
          <a:p>
            <a:pPr algn="l"/>
            <a:r>
              <a:rPr lang="en-US" sz="3200" dirty="0" smtClean="0">
                <a:latin typeface="Eurostile"/>
                <a:cs typeface="Eurostile"/>
              </a:rPr>
              <a:t>CONCEPT-1</a:t>
            </a:r>
            <a:endParaRPr lang="en-US" sz="3200" dirty="0">
              <a:latin typeface="Eurostile"/>
              <a:cs typeface="Eurostile"/>
            </a:endParaRPr>
          </a:p>
        </p:txBody>
      </p:sp>
      <p:sp>
        <p:nvSpPr>
          <p:cNvPr id="5" name="TextBox 4"/>
          <p:cNvSpPr txBox="1"/>
          <p:nvPr/>
        </p:nvSpPr>
        <p:spPr>
          <a:xfrm>
            <a:off x="2819400" y="6519446"/>
            <a:ext cx="5410200" cy="338554"/>
          </a:xfrm>
          <a:prstGeom prst="rect">
            <a:avLst/>
          </a:prstGeom>
          <a:noFill/>
        </p:spPr>
        <p:txBody>
          <a:bodyPr wrap="square" rtlCol="0">
            <a:spAutoFit/>
          </a:bodyPr>
          <a:lstStyle/>
          <a:p>
            <a:pPr algn="r"/>
            <a:r>
              <a:rPr lang="en-US" sz="1600" dirty="0" smtClean="0">
                <a:solidFill>
                  <a:schemeClr val="bg1"/>
                </a:solidFill>
                <a:latin typeface="Eurostile"/>
                <a:cs typeface="Eurostile"/>
              </a:rPr>
              <a:t>FLASH MOVIE</a:t>
            </a:r>
            <a:endParaRPr lang="en-US" sz="1600" dirty="0">
              <a:solidFill>
                <a:schemeClr val="bg1"/>
              </a:solidFill>
              <a:latin typeface="Eurostile"/>
              <a:cs typeface="Eurostile"/>
            </a:endParaRPr>
          </a:p>
        </p:txBody>
      </p:sp>
      <p:sp>
        <p:nvSpPr>
          <p:cNvPr id="21" name="TextBox 20"/>
          <p:cNvSpPr txBox="1"/>
          <p:nvPr/>
        </p:nvSpPr>
        <p:spPr>
          <a:xfrm>
            <a:off x="2667000" y="514290"/>
            <a:ext cx="6248400" cy="400110"/>
          </a:xfrm>
          <a:prstGeom prst="rect">
            <a:avLst/>
          </a:prstGeom>
          <a:noFill/>
        </p:spPr>
        <p:txBody>
          <a:bodyPr wrap="square" rtlCol="0">
            <a:spAutoFit/>
          </a:bodyPr>
          <a:lstStyle/>
          <a:p>
            <a:r>
              <a:rPr lang="en-US" sz="2000" dirty="0" smtClean="0">
                <a:latin typeface="Eurostile"/>
                <a:cs typeface="Eurostile"/>
              </a:rPr>
              <a:t>PRELIMINARY PROPOSAL FOR VISUALISATION</a:t>
            </a:r>
            <a:endParaRPr lang="en-US" sz="2000" dirty="0">
              <a:latin typeface="Eurostile"/>
              <a:cs typeface="Eurostile"/>
            </a:endParaRPr>
          </a:p>
        </p:txBody>
      </p:sp>
      <p:sp>
        <p:nvSpPr>
          <p:cNvPr id="8" name="Title 1"/>
          <p:cNvSpPr txBox="1">
            <a:spLocks/>
          </p:cNvSpPr>
          <p:nvPr/>
        </p:nvSpPr>
        <p:spPr>
          <a:xfrm>
            <a:off x="533400" y="381000"/>
            <a:ext cx="8229600" cy="1143000"/>
          </a:xfrm>
          <a:prstGeom prst="rect">
            <a:avLst/>
          </a:prstGeo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smtClean="0">
                <a:ln>
                  <a:noFill/>
                </a:ln>
                <a:solidFill>
                  <a:schemeClr val="tx1"/>
                </a:solidFill>
                <a:effectLst/>
                <a:uLnTx/>
                <a:uFillTx/>
                <a:latin typeface="Eurostile"/>
                <a:ea typeface="+mj-ea"/>
                <a:cs typeface="Eurostile"/>
              </a:rPr>
              <a:t>CONCEPT-1</a:t>
            </a:r>
            <a:endParaRPr kumimoji="0" lang="en-US" sz="3200" b="0" i="0" u="none" strike="noStrike" kern="1200" cap="none" spc="0" normalizeH="0" baseline="0" noProof="0" dirty="0">
              <a:ln>
                <a:noFill/>
              </a:ln>
              <a:solidFill>
                <a:schemeClr val="tx1"/>
              </a:solidFill>
              <a:effectLst/>
              <a:uLnTx/>
              <a:uFillTx/>
              <a:latin typeface="Eurostile"/>
              <a:ea typeface="+mj-ea"/>
              <a:cs typeface="Eurostile"/>
            </a:endParaRPr>
          </a:p>
        </p:txBody>
      </p:sp>
      <p:sp>
        <p:nvSpPr>
          <p:cNvPr id="7" name="TextBox 6"/>
          <p:cNvSpPr txBox="1"/>
          <p:nvPr/>
        </p:nvSpPr>
        <p:spPr>
          <a:xfrm>
            <a:off x="3505200" y="2731532"/>
            <a:ext cx="2743200" cy="461665"/>
          </a:xfrm>
          <a:prstGeom prst="rect">
            <a:avLst/>
          </a:prstGeom>
          <a:noFill/>
        </p:spPr>
        <p:txBody>
          <a:bodyPr wrap="square" rtlCol="0">
            <a:spAutoFit/>
          </a:bodyPr>
          <a:lstStyle/>
          <a:p>
            <a:r>
              <a:rPr lang="en-US" sz="2400" dirty="0" smtClean="0"/>
              <a:t>FLASH FILE !!!</a:t>
            </a:r>
            <a:endParaRPr 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P1070266.JPG"/>
          <p:cNvPicPr>
            <a:picLocks noChangeAspect="1"/>
          </p:cNvPicPr>
          <p:nvPr/>
        </p:nvPicPr>
        <p:blipFill>
          <a:blip r:embed="rId2"/>
          <a:stretch>
            <a:fillRect/>
          </a:stretch>
        </p:blipFill>
        <p:spPr>
          <a:xfrm>
            <a:off x="0" y="381000"/>
            <a:ext cx="9144000" cy="6096000"/>
          </a:xfrm>
          <a:prstGeom prst="rect">
            <a:avLst/>
          </a:prstGeom>
        </p:spPr>
      </p:pic>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CONCEPT-2</a:t>
            </a:r>
            <a:endParaRPr lang="en-US" sz="3200" dirty="0">
              <a:latin typeface="Eurostile"/>
              <a:cs typeface="Eurostile"/>
            </a:endParaRPr>
          </a:p>
        </p:txBody>
      </p:sp>
      <p:sp>
        <p:nvSpPr>
          <p:cNvPr id="21" name="TextBox 20"/>
          <p:cNvSpPr txBox="1"/>
          <p:nvPr/>
        </p:nvSpPr>
        <p:spPr>
          <a:xfrm>
            <a:off x="533400" y="990600"/>
            <a:ext cx="2819400" cy="584776"/>
          </a:xfrm>
          <a:prstGeom prst="rect">
            <a:avLst/>
          </a:prstGeom>
          <a:noFill/>
        </p:spPr>
        <p:txBody>
          <a:bodyPr wrap="square" rtlCol="0">
            <a:spAutoFit/>
          </a:bodyPr>
          <a:lstStyle/>
          <a:p>
            <a:r>
              <a:rPr lang="en-US" sz="1600" dirty="0" smtClean="0">
                <a:latin typeface="Eurostile"/>
                <a:cs typeface="Eurostile"/>
              </a:rPr>
              <a:t>PRELIMINARY PROPOSAL FOR VISUALISATION</a:t>
            </a:r>
            <a:endParaRPr lang="en-US" sz="1600" dirty="0">
              <a:latin typeface="Eurostile"/>
              <a:cs typeface="Eurostile"/>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CONCEPT-2</a:t>
            </a:r>
            <a:endParaRPr lang="en-US" sz="3200" dirty="0">
              <a:latin typeface="Eurostile"/>
              <a:cs typeface="Eurostile"/>
            </a:endParaRPr>
          </a:p>
        </p:txBody>
      </p:sp>
      <p:sp>
        <p:nvSpPr>
          <p:cNvPr id="4" name="TextBox 3"/>
          <p:cNvSpPr txBox="1"/>
          <p:nvPr/>
        </p:nvSpPr>
        <p:spPr>
          <a:xfrm>
            <a:off x="533400" y="990600"/>
            <a:ext cx="2819400" cy="584776"/>
          </a:xfrm>
          <a:prstGeom prst="rect">
            <a:avLst/>
          </a:prstGeom>
          <a:noFill/>
        </p:spPr>
        <p:txBody>
          <a:bodyPr wrap="square" rtlCol="0">
            <a:spAutoFit/>
          </a:bodyPr>
          <a:lstStyle/>
          <a:p>
            <a:r>
              <a:rPr lang="en-US" sz="1600" dirty="0" smtClean="0">
                <a:latin typeface="Eurostile"/>
                <a:cs typeface="Eurostile"/>
              </a:rPr>
              <a:t>PRELIMINARY PROPOSAL FOR VISUALISATION</a:t>
            </a:r>
            <a:endParaRPr lang="en-US" sz="1600" dirty="0">
              <a:latin typeface="Eurostile"/>
              <a:cs typeface="Eurostile"/>
            </a:endParaRPr>
          </a:p>
        </p:txBody>
      </p:sp>
      <p:sp>
        <p:nvSpPr>
          <p:cNvPr id="7" name="TextBox 6"/>
          <p:cNvSpPr txBox="1"/>
          <p:nvPr/>
        </p:nvSpPr>
        <p:spPr>
          <a:xfrm>
            <a:off x="3505200" y="2971800"/>
            <a:ext cx="3657600" cy="461665"/>
          </a:xfrm>
          <a:prstGeom prst="rect">
            <a:avLst/>
          </a:prstGeom>
          <a:noFill/>
        </p:spPr>
        <p:txBody>
          <a:bodyPr wrap="square" rtlCol="0">
            <a:spAutoFit/>
          </a:bodyPr>
          <a:lstStyle/>
          <a:p>
            <a:r>
              <a:rPr lang="en-US" sz="2400" dirty="0" smtClean="0"/>
              <a:t>AVI FILE !!!</a:t>
            </a:r>
            <a:endParaRPr lang="en-U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UCSB_bikemap.jpg"/>
          <p:cNvPicPr>
            <a:picLocks noChangeAspect="1"/>
          </p:cNvPicPr>
          <p:nvPr/>
        </p:nvPicPr>
        <p:blipFill>
          <a:blip r:embed="rId2"/>
          <a:stretch>
            <a:fillRect/>
          </a:stretch>
        </p:blipFill>
        <p:spPr>
          <a:xfrm>
            <a:off x="3505200" y="23823"/>
            <a:ext cx="5638800" cy="6834177"/>
          </a:xfrm>
          <a:prstGeom prst="rect">
            <a:avLst/>
          </a:prstGeom>
        </p:spPr>
      </p:pic>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CONCEPT-2</a:t>
            </a:r>
            <a:endParaRPr lang="en-US" sz="3200" dirty="0">
              <a:latin typeface="Eurostile"/>
              <a:cs typeface="Eurostile"/>
            </a:endParaRPr>
          </a:p>
        </p:txBody>
      </p:sp>
      <p:sp>
        <p:nvSpPr>
          <p:cNvPr id="21" name="TextBox 20"/>
          <p:cNvSpPr txBox="1"/>
          <p:nvPr/>
        </p:nvSpPr>
        <p:spPr>
          <a:xfrm>
            <a:off x="533400" y="990600"/>
            <a:ext cx="2819400" cy="584776"/>
          </a:xfrm>
          <a:prstGeom prst="rect">
            <a:avLst/>
          </a:prstGeom>
          <a:noFill/>
        </p:spPr>
        <p:txBody>
          <a:bodyPr wrap="square" rtlCol="0">
            <a:spAutoFit/>
          </a:bodyPr>
          <a:lstStyle/>
          <a:p>
            <a:r>
              <a:rPr lang="en-US" sz="1600" dirty="0" smtClean="0">
                <a:latin typeface="Eurostile"/>
                <a:cs typeface="Eurostile"/>
              </a:rPr>
              <a:t>PRELIMINARY PROPOSAL FOR VISUALISATION</a:t>
            </a:r>
            <a:endParaRPr lang="en-US" sz="1600" dirty="0">
              <a:latin typeface="Eurostile"/>
              <a:cs typeface="Eurostile"/>
            </a:endParaRPr>
          </a:p>
        </p:txBody>
      </p:sp>
      <p:pic>
        <p:nvPicPr>
          <p:cNvPr id="7" name="Picture 6" descr="Bike_Legend.jpg"/>
          <p:cNvPicPr>
            <a:picLocks noChangeAspect="1"/>
          </p:cNvPicPr>
          <p:nvPr/>
        </p:nvPicPr>
        <p:blipFill>
          <a:blip r:embed="rId3"/>
          <a:stretch>
            <a:fillRect/>
          </a:stretch>
        </p:blipFill>
        <p:spPr>
          <a:xfrm>
            <a:off x="533400" y="4410624"/>
            <a:ext cx="2625745" cy="2066376"/>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BikeRoute.jpg"/>
          <p:cNvPicPr>
            <a:picLocks noChangeAspect="1"/>
          </p:cNvPicPr>
          <p:nvPr/>
        </p:nvPicPr>
        <p:blipFill>
          <a:blip r:embed="rId2"/>
          <a:stretch>
            <a:fillRect/>
          </a:stretch>
        </p:blipFill>
        <p:spPr>
          <a:xfrm>
            <a:off x="3505200" y="23822"/>
            <a:ext cx="5638800" cy="6829303"/>
          </a:xfrm>
          <a:prstGeom prst="rect">
            <a:avLst/>
          </a:prstGeom>
        </p:spPr>
      </p:pic>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CONCEPT-2</a:t>
            </a:r>
            <a:endParaRPr lang="en-US" sz="3200" dirty="0">
              <a:latin typeface="Eurostile"/>
              <a:cs typeface="Eurostile"/>
            </a:endParaRPr>
          </a:p>
        </p:txBody>
      </p:sp>
      <p:sp>
        <p:nvSpPr>
          <p:cNvPr id="21" name="TextBox 20"/>
          <p:cNvSpPr txBox="1"/>
          <p:nvPr/>
        </p:nvSpPr>
        <p:spPr>
          <a:xfrm>
            <a:off x="533400" y="990600"/>
            <a:ext cx="2819400" cy="584776"/>
          </a:xfrm>
          <a:prstGeom prst="rect">
            <a:avLst/>
          </a:prstGeom>
          <a:noFill/>
        </p:spPr>
        <p:txBody>
          <a:bodyPr wrap="square" rtlCol="0">
            <a:spAutoFit/>
          </a:bodyPr>
          <a:lstStyle/>
          <a:p>
            <a:r>
              <a:rPr lang="en-US" sz="1600" dirty="0" smtClean="0">
                <a:latin typeface="Eurostile"/>
                <a:cs typeface="Eurostile"/>
              </a:rPr>
              <a:t>PRELIMINARY PROPOSAL FOR VISUALISATION</a:t>
            </a:r>
            <a:endParaRPr lang="en-US" sz="1600" dirty="0">
              <a:latin typeface="Eurostile"/>
              <a:cs typeface="Eurostile"/>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BikeRoute.jpg"/>
          <p:cNvPicPr>
            <a:picLocks noChangeAspect="1"/>
          </p:cNvPicPr>
          <p:nvPr/>
        </p:nvPicPr>
        <p:blipFill>
          <a:blip r:embed="rId2"/>
          <a:stretch>
            <a:fillRect/>
          </a:stretch>
        </p:blipFill>
        <p:spPr>
          <a:xfrm>
            <a:off x="3505200" y="23822"/>
            <a:ext cx="5638800" cy="6829303"/>
          </a:xfrm>
          <a:prstGeom prst="rect">
            <a:avLst/>
          </a:prstGeom>
        </p:spPr>
      </p:pic>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CONCEPT-2</a:t>
            </a:r>
            <a:endParaRPr lang="en-US" sz="3200" dirty="0">
              <a:latin typeface="Eurostile"/>
              <a:cs typeface="Eurostile"/>
            </a:endParaRPr>
          </a:p>
        </p:txBody>
      </p:sp>
      <p:sp>
        <p:nvSpPr>
          <p:cNvPr id="21" name="TextBox 20"/>
          <p:cNvSpPr txBox="1"/>
          <p:nvPr/>
        </p:nvSpPr>
        <p:spPr>
          <a:xfrm>
            <a:off x="533400" y="990600"/>
            <a:ext cx="2819400" cy="584776"/>
          </a:xfrm>
          <a:prstGeom prst="rect">
            <a:avLst/>
          </a:prstGeom>
          <a:noFill/>
        </p:spPr>
        <p:txBody>
          <a:bodyPr wrap="square" rtlCol="0">
            <a:spAutoFit/>
          </a:bodyPr>
          <a:lstStyle/>
          <a:p>
            <a:r>
              <a:rPr lang="en-US" sz="1600" dirty="0" smtClean="0">
                <a:latin typeface="Eurostile"/>
                <a:cs typeface="Eurostile"/>
              </a:rPr>
              <a:t>PRELIMINARY PROPOSAL FOR VISUALISATION</a:t>
            </a:r>
            <a:endParaRPr lang="en-US" sz="1600" dirty="0">
              <a:latin typeface="Eurostile"/>
              <a:cs typeface="Eurostile"/>
            </a:endParaRPr>
          </a:p>
        </p:txBody>
      </p:sp>
      <p:sp>
        <p:nvSpPr>
          <p:cNvPr id="5" name="Oval 4"/>
          <p:cNvSpPr/>
          <p:nvPr/>
        </p:nvSpPr>
        <p:spPr>
          <a:xfrm>
            <a:off x="4495800" y="3276600"/>
            <a:ext cx="381000" cy="381000"/>
          </a:xfrm>
          <a:prstGeom prst="ellipse">
            <a:avLst/>
          </a:prstGeom>
          <a:solidFill>
            <a:schemeClr val="accent1">
              <a:alpha val="4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715000" y="3200400"/>
            <a:ext cx="381000" cy="381000"/>
          </a:xfrm>
          <a:prstGeom prst="ellipse">
            <a:avLst/>
          </a:prstGeom>
          <a:solidFill>
            <a:schemeClr val="accent1">
              <a:alpha val="4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7924800" y="2895600"/>
            <a:ext cx="381000" cy="381000"/>
          </a:xfrm>
          <a:prstGeom prst="ellipse">
            <a:avLst/>
          </a:prstGeom>
          <a:solidFill>
            <a:schemeClr val="accent1">
              <a:alpha val="4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6781800" y="3276600"/>
            <a:ext cx="381000" cy="381000"/>
          </a:xfrm>
          <a:prstGeom prst="ellipse">
            <a:avLst/>
          </a:prstGeom>
          <a:solidFill>
            <a:schemeClr val="accent1">
              <a:alpha val="4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6248400" y="3810000"/>
            <a:ext cx="381000" cy="381000"/>
          </a:xfrm>
          <a:prstGeom prst="ellipse">
            <a:avLst/>
          </a:prstGeom>
          <a:solidFill>
            <a:schemeClr val="accent1">
              <a:alpha val="4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5791200" y="2514600"/>
            <a:ext cx="381000" cy="381000"/>
          </a:xfrm>
          <a:prstGeom prst="ellipse">
            <a:avLst/>
          </a:prstGeom>
          <a:solidFill>
            <a:schemeClr val="accent1">
              <a:alpha val="4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4114800" y="2362200"/>
            <a:ext cx="381000" cy="381000"/>
          </a:xfrm>
          <a:prstGeom prst="ellipse">
            <a:avLst/>
          </a:prstGeom>
          <a:solidFill>
            <a:schemeClr val="accent1">
              <a:alpha val="4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4572000" y="2895600"/>
            <a:ext cx="381000" cy="381000"/>
          </a:xfrm>
          <a:prstGeom prst="ellipse">
            <a:avLst/>
          </a:prstGeom>
          <a:solidFill>
            <a:schemeClr val="accent1">
              <a:alpha val="4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4114800" y="3810000"/>
            <a:ext cx="381000" cy="381000"/>
          </a:xfrm>
          <a:prstGeom prst="ellipse">
            <a:avLst/>
          </a:prstGeom>
          <a:solidFill>
            <a:schemeClr val="accent1">
              <a:alpha val="4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7543800" y="3810000"/>
            <a:ext cx="381000" cy="381000"/>
          </a:xfrm>
          <a:prstGeom prst="ellipse">
            <a:avLst/>
          </a:prstGeom>
          <a:solidFill>
            <a:schemeClr val="accent1">
              <a:alpha val="4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609600" y="1929824"/>
            <a:ext cx="2819400" cy="1815882"/>
          </a:xfrm>
          <a:prstGeom prst="rect">
            <a:avLst/>
          </a:prstGeom>
          <a:noFill/>
        </p:spPr>
        <p:txBody>
          <a:bodyPr wrap="square" rtlCol="0">
            <a:spAutoFit/>
          </a:bodyPr>
          <a:lstStyle/>
          <a:p>
            <a:r>
              <a:rPr lang="en-US" sz="1400" dirty="0" smtClean="0">
                <a:latin typeface="Eurostile"/>
                <a:cs typeface="Eurostile"/>
              </a:rPr>
              <a:t>PREDETERMINED THRESHOLDS AT INTERSECTIONS TO CAPTURE:</a:t>
            </a:r>
          </a:p>
          <a:p>
            <a:endParaRPr lang="en-US" sz="1400" dirty="0" smtClean="0">
              <a:latin typeface="Eurostile"/>
              <a:cs typeface="Eurostile"/>
            </a:endParaRPr>
          </a:p>
          <a:p>
            <a:pPr>
              <a:buFont typeface="Arial"/>
              <a:buChar char="•"/>
            </a:pPr>
            <a:r>
              <a:rPr lang="en-US" sz="1400" dirty="0" smtClean="0">
                <a:latin typeface="Eurostile"/>
                <a:cs typeface="Eurostile"/>
              </a:rPr>
              <a:t>SPEED</a:t>
            </a:r>
          </a:p>
          <a:p>
            <a:pPr>
              <a:buFont typeface="Arial"/>
              <a:buChar char="•"/>
            </a:pPr>
            <a:r>
              <a:rPr lang="en-US" sz="1400" dirty="0" smtClean="0">
                <a:latin typeface="Eurostile"/>
                <a:cs typeface="Eurostile"/>
              </a:rPr>
              <a:t>DIRECTION</a:t>
            </a:r>
          </a:p>
          <a:p>
            <a:pPr>
              <a:buFont typeface="Arial"/>
              <a:buChar char="•"/>
            </a:pPr>
            <a:r>
              <a:rPr lang="en-US" sz="1400" dirty="0" smtClean="0">
                <a:latin typeface="Eurostile"/>
                <a:cs typeface="Eurostile"/>
              </a:rPr>
              <a:t>QUANTITY</a:t>
            </a:r>
          </a:p>
          <a:p>
            <a:pPr>
              <a:buFont typeface="Arial"/>
              <a:buChar char="•"/>
            </a:pPr>
            <a:r>
              <a:rPr lang="en-US" sz="1400" dirty="0" smtClean="0">
                <a:latin typeface="Eurostile"/>
                <a:cs typeface="Eurostile"/>
              </a:rPr>
              <a:t>FREQUENCY</a:t>
            </a:r>
          </a:p>
          <a:p>
            <a:pPr>
              <a:buFont typeface="Arial"/>
              <a:buChar char="•"/>
            </a:pPr>
            <a:r>
              <a:rPr lang="en-US" sz="1400" dirty="0" smtClean="0">
                <a:latin typeface="Eurostile"/>
                <a:cs typeface="Eurostile"/>
              </a:rPr>
              <a:t>DENSITY</a:t>
            </a:r>
          </a:p>
        </p:txBody>
      </p:sp>
      <p:sp>
        <p:nvSpPr>
          <p:cNvPr id="17" name="TextBox 16"/>
          <p:cNvSpPr txBox="1"/>
          <p:nvPr/>
        </p:nvSpPr>
        <p:spPr>
          <a:xfrm>
            <a:off x="609600" y="4520624"/>
            <a:ext cx="2819400" cy="769441"/>
          </a:xfrm>
          <a:prstGeom prst="rect">
            <a:avLst/>
          </a:prstGeom>
          <a:noFill/>
        </p:spPr>
        <p:txBody>
          <a:bodyPr wrap="square" rtlCol="0">
            <a:spAutoFit/>
          </a:bodyPr>
          <a:lstStyle/>
          <a:p>
            <a:r>
              <a:rPr lang="en-US" sz="1400" dirty="0" smtClean="0">
                <a:latin typeface="Eurostile"/>
                <a:cs typeface="Eurostile"/>
              </a:rPr>
              <a:t>MOTION / </a:t>
            </a:r>
            <a:r>
              <a:rPr lang="en-US" sz="1600" b="1" dirty="0" smtClean="0">
                <a:latin typeface="Eurostile"/>
                <a:cs typeface="Eurostile"/>
              </a:rPr>
              <a:t>ENERGY</a:t>
            </a:r>
            <a:r>
              <a:rPr lang="en-US" sz="1400" dirty="0" smtClean="0">
                <a:latin typeface="Eurostile"/>
                <a:cs typeface="Eurostile"/>
              </a:rPr>
              <a:t> MAPPING</a:t>
            </a:r>
          </a:p>
          <a:p>
            <a:r>
              <a:rPr lang="en-US" sz="1400" dirty="0" smtClean="0">
                <a:latin typeface="Eurostile"/>
                <a:cs typeface="Eurostile"/>
              </a:rPr>
              <a:t>HOW TO VISUALIZE?</a:t>
            </a:r>
          </a:p>
          <a:p>
            <a:r>
              <a:rPr lang="en-US" sz="1400" dirty="0" smtClean="0">
                <a:latin typeface="Eurostile"/>
                <a:cs typeface="Eurostile"/>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CONTEXT</a:t>
            </a:r>
            <a:endParaRPr lang="en-US" sz="3200" dirty="0">
              <a:latin typeface="Eurostile"/>
              <a:cs typeface="Eurostile"/>
            </a:endParaRPr>
          </a:p>
        </p:txBody>
      </p:sp>
      <p:pic>
        <p:nvPicPr>
          <p:cNvPr id="6" name="Picture 5" descr="UCSB_Goleta_desature.psd"/>
          <p:cNvPicPr>
            <a:picLocks noChangeAspect="1"/>
          </p:cNvPicPr>
          <p:nvPr/>
        </p:nvPicPr>
        <p:blipFill>
          <a:blip r:embed="rId2"/>
          <a:stretch>
            <a:fillRect/>
          </a:stretch>
        </p:blipFill>
        <p:spPr>
          <a:xfrm>
            <a:off x="609599" y="1066800"/>
            <a:ext cx="6941313" cy="4648200"/>
          </a:xfrm>
          <a:prstGeom prst="rect">
            <a:avLst/>
          </a:prstGeom>
        </p:spPr>
      </p:pic>
      <p:pic>
        <p:nvPicPr>
          <p:cNvPr id="5" name="Picture 4" descr="cnsi_map_destaurated_bldg.psd"/>
          <p:cNvPicPr>
            <a:picLocks noChangeAspect="1"/>
          </p:cNvPicPr>
          <p:nvPr/>
        </p:nvPicPr>
        <p:blipFill>
          <a:blip r:embed="rId3"/>
          <a:stretch>
            <a:fillRect/>
          </a:stretch>
        </p:blipFill>
        <p:spPr>
          <a:xfrm>
            <a:off x="5899457" y="4343400"/>
            <a:ext cx="2863543" cy="2210725"/>
          </a:xfrm>
          <a:prstGeom prst="rect">
            <a:avLst/>
          </a:prstGeom>
        </p:spPr>
      </p:pic>
      <p:sp>
        <p:nvSpPr>
          <p:cNvPr id="7" name="Oval 6"/>
          <p:cNvSpPr/>
          <p:nvPr/>
        </p:nvSpPr>
        <p:spPr>
          <a:xfrm>
            <a:off x="4724400" y="4419600"/>
            <a:ext cx="609600" cy="609600"/>
          </a:xfrm>
          <a:prstGeom prst="ellipse">
            <a:avLst/>
          </a:prstGeom>
          <a:solidFill>
            <a:schemeClr val="accent3">
              <a:alpha val="5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5257800" y="4800600"/>
            <a:ext cx="2438400" cy="838200"/>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609599" y="6167735"/>
            <a:ext cx="5105401" cy="430887"/>
          </a:xfrm>
          <a:prstGeom prst="rect">
            <a:avLst/>
          </a:prstGeom>
          <a:noFill/>
        </p:spPr>
        <p:txBody>
          <a:bodyPr wrap="square" rtlCol="0">
            <a:spAutoFit/>
          </a:bodyPr>
          <a:lstStyle/>
          <a:p>
            <a:r>
              <a:rPr lang="en-US" sz="1100" dirty="0" smtClean="0">
                <a:latin typeface="Eurostile"/>
                <a:cs typeface="Eurostile"/>
              </a:rPr>
              <a:t>ELINGS IS LOCATED AT HENLEY GATE, THE NORTH EASTERN GATE OF THE UCSB CAMPUS</a:t>
            </a:r>
            <a:endParaRPr lang="en-US" sz="1100" dirty="0">
              <a:latin typeface="Eurostile"/>
              <a:cs typeface="Eurostile"/>
            </a:endParaRPr>
          </a:p>
        </p:txBody>
      </p:sp>
      <p:sp>
        <p:nvSpPr>
          <p:cNvPr id="12" name="TextBox 11"/>
          <p:cNvSpPr txBox="1"/>
          <p:nvPr/>
        </p:nvSpPr>
        <p:spPr>
          <a:xfrm>
            <a:off x="7696200" y="3733800"/>
            <a:ext cx="1066800" cy="461665"/>
          </a:xfrm>
          <a:prstGeom prst="rect">
            <a:avLst/>
          </a:prstGeom>
          <a:noFill/>
        </p:spPr>
        <p:txBody>
          <a:bodyPr wrap="square" rtlCol="0">
            <a:spAutoFit/>
          </a:bodyPr>
          <a:lstStyle/>
          <a:p>
            <a:r>
              <a:rPr lang="en-US" sz="2400" b="1" dirty="0" smtClean="0">
                <a:solidFill>
                  <a:schemeClr val="accent3"/>
                </a:solidFill>
                <a:latin typeface="Eurostile"/>
                <a:cs typeface="Eurostile"/>
              </a:rPr>
              <a:t>GATE</a:t>
            </a:r>
            <a:endParaRPr lang="en-US" sz="2400" b="1" dirty="0">
              <a:solidFill>
                <a:schemeClr val="accent3"/>
              </a:solidFill>
              <a:latin typeface="Eurostile"/>
              <a:cs typeface="Eurostile"/>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CONCEPT-2</a:t>
            </a:r>
            <a:endParaRPr lang="en-US" sz="3200" dirty="0">
              <a:latin typeface="Eurostile"/>
              <a:cs typeface="Eurostile"/>
            </a:endParaRPr>
          </a:p>
        </p:txBody>
      </p:sp>
      <p:sp>
        <p:nvSpPr>
          <p:cNvPr id="21" name="TextBox 20"/>
          <p:cNvSpPr txBox="1"/>
          <p:nvPr/>
        </p:nvSpPr>
        <p:spPr>
          <a:xfrm>
            <a:off x="533400" y="990600"/>
            <a:ext cx="2819400" cy="584776"/>
          </a:xfrm>
          <a:prstGeom prst="rect">
            <a:avLst/>
          </a:prstGeom>
          <a:noFill/>
        </p:spPr>
        <p:txBody>
          <a:bodyPr wrap="square" rtlCol="0">
            <a:spAutoFit/>
          </a:bodyPr>
          <a:lstStyle/>
          <a:p>
            <a:r>
              <a:rPr lang="en-US" sz="1600" dirty="0" smtClean="0">
                <a:latin typeface="Eurostile"/>
                <a:cs typeface="Eurostile"/>
              </a:rPr>
              <a:t>PRELIMINARY PROPOSAL FOR VISUALISATION</a:t>
            </a:r>
            <a:endParaRPr lang="en-US" sz="1600" dirty="0">
              <a:latin typeface="Eurostile"/>
              <a:cs typeface="Eurostile"/>
            </a:endParaRPr>
          </a:p>
        </p:txBody>
      </p:sp>
      <p:sp>
        <p:nvSpPr>
          <p:cNvPr id="6" name="TextBox 5"/>
          <p:cNvSpPr txBox="1"/>
          <p:nvPr/>
        </p:nvSpPr>
        <p:spPr>
          <a:xfrm>
            <a:off x="2590800" y="5830669"/>
            <a:ext cx="6045200" cy="646331"/>
          </a:xfrm>
          <a:prstGeom prst="rect">
            <a:avLst/>
          </a:prstGeom>
          <a:noFill/>
        </p:spPr>
        <p:txBody>
          <a:bodyPr wrap="square" rtlCol="0">
            <a:spAutoFit/>
          </a:bodyPr>
          <a:lstStyle/>
          <a:p>
            <a:pPr algn="just"/>
            <a:r>
              <a:rPr sz="1200" dirty="0" smtClean="0">
                <a:latin typeface="Eurostile"/>
                <a:cs typeface="Eurostile"/>
              </a:rPr>
              <a:t>This futuristic OLED Christmas Tree is sparkling brightly over Barcelona, Spain. And for the best part, it’s eco-friendly. It’s powered by stationary bikes. Passersby (or anyone) can volunteer and ride the bikes for a few minutes to pump-up some power to the tree.</a:t>
            </a:r>
            <a:endParaRPr lang="en-US" sz="1200" dirty="0">
              <a:latin typeface="Eurostile"/>
              <a:cs typeface="Eurostile"/>
            </a:endParaRPr>
          </a:p>
        </p:txBody>
      </p:sp>
      <p:pic>
        <p:nvPicPr>
          <p:cNvPr id="9" name="Picture 8" descr="tree_bike01.jpg"/>
          <p:cNvPicPr>
            <a:picLocks noChangeAspect="1"/>
          </p:cNvPicPr>
          <p:nvPr/>
        </p:nvPicPr>
        <p:blipFill>
          <a:blip r:embed="rId2"/>
          <a:stretch>
            <a:fillRect/>
          </a:stretch>
        </p:blipFill>
        <p:spPr>
          <a:xfrm>
            <a:off x="2590800" y="1371600"/>
            <a:ext cx="6045200" cy="4203303"/>
          </a:xfrm>
          <a:prstGeom prst="rect">
            <a:avLst/>
          </a:prstGeom>
        </p:spPr>
      </p:pic>
      <p:sp>
        <p:nvSpPr>
          <p:cNvPr id="7" name="TextBox 6"/>
          <p:cNvSpPr txBox="1"/>
          <p:nvPr/>
        </p:nvSpPr>
        <p:spPr>
          <a:xfrm>
            <a:off x="609600" y="4520624"/>
            <a:ext cx="2819400" cy="553998"/>
          </a:xfrm>
          <a:prstGeom prst="rect">
            <a:avLst/>
          </a:prstGeom>
          <a:noFill/>
        </p:spPr>
        <p:txBody>
          <a:bodyPr wrap="square" rtlCol="0">
            <a:spAutoFit/>
          </a:bodyPr>
          <a:lstStyle/>
          <a:p>
            <a:r>
              <a:rPr lang="en-US" sz="1600" b="1" dirty="0" smtClean="0">
                <a:latin typeface="Eurostile"/>
                <a:cs typeface="Eurostile"/>
              </a:rPr>
              <a:t>ENERGY</a:t>
            </a:r>
            <a:r>
              <a:rPr lang="en-US" sz="1400" dirty="0" smtClean="0">
                <a:latin typeface="Eurostile"/>
                <a:cs typeface="Eurostile"/>
              </a:rPr>
              <a:t> INDEED!</a:t>
            </a:r>
          </a:p>
          <a:p>
            <a:r>
              <a:rPr lang="en-US" sz="1400" dirty="0" smtClean="0">
                <a:latin typeface="Eurostile"/>
                <a:cs typeface="Eurostile"/>
              </a:rPr>
              <a:t>HOW TO IMPLEMENT?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 name="Picture 13" descr="ELINGS_Wall_01.JPG"/>
          <p:cNvPicPr>
            <a:picLocks noChangeAspect="1"/>
          </p:cNvPicPr>
          <p:nvPr/>
        </p:nvPicPr>
        <p:blipFill>
          <a:blip r:embed="rId2"/>
          <a:stretch>
            <a:fillRect/>
          </a:stretch>
        </p:blipFill>
        <p:spPr>
          <a:xfrm>
            <a:off x="2133600" y="1143000"/>
            <a:ext cx="6629400" cy="4419600"/>
          </a:xfrm>
          <a:prstGeom prst="rect">
            <a:avLst/>
          </a:prstGeom>
        </p:spPr>
      </p:pic>
      <p:pic>
        <p:nvPicPr>
          <p:cNvPr id="13" name="Picture 12" descr="elings_1601.gif"/>
          <p:cNvPicPr>
            <a:picLocks noChangeAspect="1"/>
          </p:cNvPicPr>
          <p:nvPr/>
        </p:nvPicPr>
        <p:blipFill>
          <a:blip r:embed="rId3">
            <a:alphaModFix/>
          </a:blip>
          <a:stretch>
            <a:fillRect/>
          </a:stretch>
        </p:blipFill>
        <p:spPr>
          <a:xfrm rot="5400000">
            <a:off x="-600982" y="2277381"/>
            <a:ext cx="5469163" cy="3048001"/>
          </a:xfrm>
          <a:prstGeom prst="rect">
            <a:avLst/>
          </a:prstGeom>
        </p:spPr>
      </p:pic>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CONTEXT</a:t>
            </a:r>
            <a:endParaRPr lang="en-US" sz="3200" dirty="0">
              <a:latin typeface="Eurostile"/>
              <a:cs typeface="Eurostile"/>
            </a:endParaRPr>
          </a:p>
        </p:txBody>
      </p:sp>
      <p:sp>
        <p:nvSpPr>
          <p:cNvPr id="7" name="Oval 6"/>
          <p:cNvSpPr/>
          <p:nvPr/>
        </p:nvSpPr>
        <p:spPr>
          <a:xfrm>
            <a:off x="2438400" y="1371600"/>
            <a:ext cx="762000" cy="762000"/>
          </a:xfrm>
          <a:prstGeom prst="ellipse">
            <a:avLst/>
          </a:prstGeom>
          <a:solidFill>
            <a:schemeClr val="accent3">
              <a:alpha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3657601" y="5715000"/>
            <a:ext cx="5105399" cy="430887"/>
          </a:xfrm>
          <a:prstGeom prst="rect">
            <a:avLst/>
          </a:prstGeom>
          <a:noFill/>
        </p:spPr>
        <p:txBody>
          <a:bodyPr wrap="square" rtlCol="0">
            <a:spAutoFit/>
          </a:bodyPr>
          <a:lstStyle/>
          <a:p>
            <a:r>
              <a:rPr lang="en-US" sz="1100" dirty="0" smtClean="0">
                <a:latin typeface="Eurostile"/>
                <a:cs typeface="Eurostile"/>
              </a:rPr>
              <a:t>THE WALL OF THE ALLOSPHERE RESEARCH LAB IS LOCATED ON THE EAST SIDE OF THE BUILDING, OVERLOOKING THE HENLEY GATE AND THE FREEWAY</a:t>
            </a:r>
            <a:endParaRPr lang="en-US" sz="1100" dirty="0">
              <a:latin typeface="Eurostile"/>
              <a:cs typeface="Eurostile"/>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CONTEXT</a:t>
            </a:r>
            <a:endParaRPr lang="en-US" sz="3200" dirty="0">
              <a:latin typeface="Eurostile"/>
              <a:cs typeface="Eurostile"/>
            </a:endParaRPr>
          </a:p>
        </p:txBody>
      </p:sp>
      <p:sp>
        <p:nvSpPr>
          <p:cNvPr id="11" name="TextBox 10"/>
          <p:cNvSpPr txBox="1"/>
          <p:nvPr/>
        </p:nvSpPr>
        <p:spPr>
          <a:xfrm>
            <a:off x="609599" y="6167735"/>
            <a:ext cx="8001001" cy="261610"/>
          </a:xfrm>
          <a:prstGeom prst="rect">
            <a:avLst/>
          </a:prstGeom>
          <a:noFill/>
        </p:spPr>
        <p:txBody>
          <a:bodyPr wrap="square" rtlCol="0">
            <a:spAutoFit/>
          </a:bodyPr>
          <a:lstStyle/>
          <a:p>
            <a:pPr algn="ctr"/>
            <a:r>
              <a:rPr lang="en-US" sz="1100" dirty="0" smtClean="0">
                <a:latin typeface="Eurostile"/>
                <a:cs typeface="Eurostile"/>
              </a:rPr>
              <a:t>THE EAST WALL CAN POTENTIALLY BE REGARDED AS A SKIN, A SCREEN OR A WINDOW</a:t>
            </a:r>
            <a:endParaRPr lang="en-US" sz="1100" dirty="0">
              <a:latin typeface="Eurostile"/>
              <a:cs typeface="Eurostile"/>
            </a:endParaRPr>
          </a:p>
        </p:txBody>
      </p:sp>
      <p:sp>
        <p:nvSpPr>
          <p:cNvPr id="10" name="Oval 9"/>
          <p:cNvSpPr/>
          <p:nvPr/>
        </p:nvSpPr>
        <p:spPr>
          <a:xfrm>
            <a:off x="1905000" y="1685092"/>
            <a:ext cx="2286000" cy="2286000"/>
          </a:xfrm>
          <a:prstGeom prst="ellipse">
            <a:avLst/>
          </a:prstGeom>
          <a:solidFill>
            <a:schemeClr val="accent3">
              <a:alpha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2286000" y="2548116"/>
            <a:ext cx="1600200" cy="584776"/>
          </a:xfrm>
          <a:prstGeom prst="rect">
            <a:avLst/>
          </a:prstGeom>
          <a:noFill/>
        </p:spPr>
        <p:txBody>
          <a:bodyPr wrap="square" rtlCol="0" anchor="ctr">
            <a:spAutoFit/>
          </a:bodyPr>
          <a:lstStyle/>
          <a:p>
            <a:pPr algn="ctr"/>
            <a:r>
              <a:rPr lang="en-US" sz="3200" dirty="0" smtClean="0">
                <a:latin typeface="Eurostile"/>
                <a:cs typeface="Eurostile"/>
              </a:rPr>
              <a:t>SKIN</a:t>
            </a:r>
            <a:endParaRPr lang="en-US" sz="3200" dirty="0">
              <a:latin typeface="Eurostile"/>
              <a:cs typeface="Eurostile"/>
            </a:endParaRPr>
          </a:p>
        </p:txBody>
      </p:sp>
      <p:sp>
        <p:nvSpPr>
          <p:cNvPr id="14" name="Oval 13"/>
          <p:cNvSpPr/>
          <p:nvPr/>
        </p:nvSpPr>
        <p:spPr>
          <a:xfrm>
            <a:off x="4953000" y="1685092"/>
            <a:ext cx="2286000" cy="2286000"/>
          </a:xfrm>
          <a:prstGeom prst="ellipse">
            <a:avLst/>
          </a:prstGeom>
          <a:solidFill>
            <a:schemeClr val="accent5">
              <a:alpha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p:cNvSpPr txBox="1"/>
          <p:nvPr/>
        </p:nvSpPr>
        <p:spPr>
          <a:xfrm>
            <a:off x="5334000" y="2548116"/>
            <a:ext cx="1600200" cy="584776"/>
          </a:xfrm>
          <a:prstGeom prst="rect">
            <a:avLst/>
          </a:prstGeom>
          <a:noFill/>
        </p:spPr>
        <p:txBody>
          <a:bodyPr wrap="square" rtlCol="0" anchor="ctr">
            <a:spAutoFit/>
          </a:bodyPr>
          <a:lstStyle/>
          <a:p>
            <a:pPr algn="ctr"/>
            <a:r>
              <a:rPr lang="en-US" sz="3200" dirty="0" smtClean="0">
                <a:latin typeface="Eurostile"/>
                <a:cs typeface="Eurostile"/>
              </a:rPr>
              <a:t>SCREEN</a:t>
            </a:r>
            <a:endParaRPr lang="en-US" sz="3200" dirty="0">
              <a:latin typeface="Eurostile"/>
              <a:cs typeface="Eurostile"/>
            </a:endParaRPr>
          </a:p>
        </p:txBody>
      </p:sp>
      <p:sp>
        <p:nvSpPr>
          <p:cNvPr id="16" name="Oval 15"/>
          <p:cNvSpPr/>
          <p:nvPr/>
        </p:nvSpPr>
        <p:spPr>
          <a:xfrm>
            <a:off x="3429000" y="2904292"/>
            <a:ext cx="2286000" cy="2286000"/>
          </a:xfrm>
          <a:prstGeom prst="ellipse">
            <a:avLst/>
          </a:prstGeom>
          <a:solidFill>
            <a:schemeClr val="accent1">
              <a:alpha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3505200" y="3767316"/>
            <a:ext cx="2079037" cy="584776"/>
          </a:xfrm>
          <a:prstGeom prst="rect">
            <a:avLst/>
          </a:prstGeom>
          <a:noFill/>
        </p:spPr>
        <p:txBody>
          <a:bodyPr wrap="square" rtlCol="0" anchor="ctr">
            <a:spAutoFit/>
          </a:bodyPr>
          <a:lstStyle/>
          <a:p>
            <a:pPr algn="ctr"/>
            <a:r>
              <a:rPr lang="en-US" sz="3200" dirty="0" smtClean="0">
                <a:latin typeface="Eurostile"/>
                <a:cs typeface="Eurostile"/>
              </a:rPr>
              <a:t>WINDOW</a:t>
            </a:r>
            <a:endParaRPr lang="en-US" sz="3200" dirty="0">
              <a:latin typeface="Eurostile"/>
              <a:cs typeface="Eurostile"/>
            </a:endParaRPr>
          </a:p>
        </p:txBody>
      </p:sp>
      <p:sp>
        <p:nvSpPr>
          <p:cNvPr id="18" name="TextBox 17"/>
          <p:cNvSpPr txBox="1"/>
          <p:nvPr/>
        </p:nvSpPr>
        <p:spPr>
          <a:xfrm>
            <a:off x="6248400" y="1769984"/>
            <a:ext cx="2590800" cy="677108"/>
          </a:xfrm>
          <a:prstGeom prst="rect">
            <a:avLst/>
          </a:prstGeom>
          <a:noFill/>
        </p:spPr>
        <p:txBody>
          <a:bodyPr wrap="square" rtlCol="0">
            <a:spAutoFit/>
          </a:bodyPr>
          <a:lstStyle/>
          <a:p>
            <a:r>
              <a:rPr lang="en-US" sz="1100" dirty="0" smtClean="0">
                <a:latin typeface="Eurostile"/>
                <a:cs typeface="Eurostile"/>
              </a:rPr>
              <a:t>PROJECTING IMAGES AND INFORMATION</a:t>
            </a:r>
          </a:p>
          <a:p>
            <a:r>
              <a:rPr lang="en-US" sz="1600" dirty="0" smtClean="0">
                <a:latin typeface="Eurostile"/>
                <a:cs typeface="Eurostile"/>
              </a:rPr>
              <a:t>EXTRAVERT</a:t>
            </a:r>
            <a:endParaRPr lang="en-US" sz="1600" dirty="0">
              <a:latin typeface="Eurostile"/>
              <a:cs typeface="Eurostile"/>
            </a:endParaRPr>
          </a:p>
        </p:txBody>
      </p:sp>
      <p:sp>
        <p:nvSpPr>
          <p:cNvPr id="19" name="TextBox 18"/>
          <p:cNvSpPr txBox="1"/>
          <p:nvPr/>
        </p:nvSpPr>
        <p:spPr>
          <a:xfrm>
            <a:off x="381000" y="1837492"/>
            <a:ext cx="2590800" cy="677108"/>
          </a:xfrm>
          <a:prstGeom prst="rect">
            <a:avLst/>
          </a:prstGeom>
          <a:noFill/>
        </p:spPr>
        <p:txBody>
          <a:bodyPr wrap="square" rtlCol="0">
            <a:spAutoFit/>
          </a:bodyPr>
          <a:lstStyle/>
          <a:p>
            <a:pPr algn="r"/>
            <a:r>
              <a:rPr lang="en-US" sz="1100" dirty="0" smtClean="0">
                <a:latin typeface="Eurostile"/>
                <a:cs typeface="Eurostile"/>
              </a:rPr>
              <a:t>PROTECTING AND CONTAINING ALLOSPHERE</a:t>
            </a:r>
          </a:p>
          <a:p>
            <a:pPr algn="r"/>
            <a:r>
              <a:rPr lang="en-US" sz="1600" dirty="0" smtClean="0">
                <a:latin typeface="Eurostile"/>
                <a:cs typeface="Eurostile"/>
              </a:rPr>
              <a:t>INTRAVERT</a:t>
            </a:r>
            <a:endParaRPr lang="en-US" sz="1600" dirty="0">
              <a:latin typeface="Eurostile"/>
              <a:cs typeface="Eurostile"/>
            </a:endParaRPr>
          </a:p>
        </p:txBody>
      </p:sp>
      <p:sp>
        <p:nvSpPr>
          <p:cNvPr id="20" name="TextBox 19"/>
          <p:cNvSpPr txBox="1"/>
          <p:nvPr/>
        </p:nvSpPr>
        <p:spPr>
          <a:xfrm>
            <a:off x="3352800" y="4733092"/>
            <a:ext cx="2590800" cy="677108"/>
          </a:xfrm>
          <a:prstGeom prst="rect">
            <a:avLst/>
          </a:prstGeom>
          <a:noFill/>
        </p:spPr>
        <p:txBody>
          <a:bodyPr wrap="square" rtlCol="0">
            <a:spAutoFit/>
          </a:bodyPr>
          <a:lstStyle/>
          <a:p>
            <a:pPr algn="ctr"/>
            <a:r>
              <a:rPr lang="en-US" sz="1100" dirty="0" smtClean="0">
                <a:latin typeface="Eurostile"/>
                <a:cs typeface="Eurostile"/>
              </a:rPr>
              <a:t>ENABLING RELATIONSHIP BETWEEN THE INSIDE AND THE OUTSIDE</a:t>
            </a:r>
          </a:p>
          <a:p>
            <a:pPr algn="ctr"/>
            <a:r>
              <a:rPr lang="en-US" sz="1600" dirty="0" smtClean="0">
                <a:latin typeface="Eurostile"/>
                <a:cs typeface="Eurostile"/>
              </a:rPr>
              <a:t>INTER-VERT</a:t>
            </a:r>
            <a:endParaRPr lang="en-US" sz="1600" dirty="0">
              <a:latin typeface="Eurostile"/>
              <a:cs typeface="Eurostile"/>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CONTEXT</a:t>
            </a:r>
            <a:endParaRPr lang="en-US" sz="3200" dirty="0">
              <a:latin typeface="Eurostile"/>
              <a:cs typeface="Eurostile"/>
            </a:endParaRPr>
          </a:p>
        </p:txBody>
      </p:sp>
      <p:sp>
        <p:nvSpPr>
          <p:cNvPr id="11" name="TextBox 10"/>
          <p:cNvSpPr txBox="1"/>
          <p:nvPr/>
        </p:nvSpPr>
        <p:spPr>
          <a:xfrm>
            <a:off x="609599" y="6167735"/>
            <a:ext cx="8001001" cy="261610"/>
          </a:xfrm>
          <a:prstGeom prst="rect">
            <a:avLst/>
          </a:prstGeom>
          <a:noFill/>
        </p:spPr>
        <p:txBody>
          <a:bodyPr wrap="square" rtlCol="0">
            <a:spAutoFit/>
          </a:bodyPr>
          <a:lstStyle/>
          <a:p>
            <a:pPr algn="ctr"/>
            <a:r>
              <a:rPr lang="en-US" sz="1100" dirty="0" smtClean="0">
                <a:latin typeface="Eurostile"/>
                <a:cs typeface="Eurostile"/>
              </a:rPr>
              <a:t>THE EAST WALL CAN POTENTIALLY BE REGARDED AS A SKIN, A SCREEN OR A WINDOW</a:t>
            </a:r>
            <a:endParaRPr lang="en-US" sz="1100" dirty="0">
              <a:latin typeface="Eurostile"/>
              <a:cs typeface="Eurostile"/>
            </a:endParaRPr>
          </a:p>
        </p:txBody>
      </p:sp>
      <p:sp>
        <p:nvSpPr>
          <p:cNvPr id="10" name="Oval 9"/>
          <p:cNvSpPr/>
          <p:nvPr/>
        </p:nvSpPr>
        <p:spPr>
          <a:xfrm>
            <a:off x="1905000" y="1685092"/>
            <a:ext cx="2286000" cy="2286000"/>
          </a:xfrm>
          <a:prstGeom prst="ellipse">
            <a:avLst/>
          </a:prstGeom>
          <a:solidFill>
            <a:schemeClr val="accent3">
              <a:alpha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2286000" y="2548116"/>
            <a:ext cx="1600200" cy="584776"/>
          </a:xfrm>
          <a:prstGeom prst="rect">
            <a:avLst/>
          </a:prstGeom>
          <a:noFill/>
        </p:spPr>
        <p:txBody>
          <a:bodyPr wrap="square" rtlCol="0" anchor="ctr">
            <a:spAutoFit/>
          </a:bodyPr>
          <a:lstStyle/>
          <a:p>
            <a:pPr algn="ctr"/>
            <a:r>
              <a:rPr lang="en-US" sz="3200" dirty="0" smtClean="0">
                <a:solidFill>
                  <a:srgbClr val="BFBFBF"/>
                </a:solidFill>
                <a:latin typeface="Eurostile"/>
                <a:cs typeface="Eurostile"/>
              </a:rPr>
              <a:t>SKIN</a:t>
            </a:r>
            <a:endParaRPr lang="en-US" sz="3200" dirty="0">
              <a:solidFill>
                <a:srgbClr val="BFBFBF"/>
              </a:solidFill>
              <a:latin typeface="Eurostile"/>
              <a:cs typeface="Eurostile"/>
            </a:endParaRPr>
          </a:p>
        </p:txBody>
      </p:sp>
      <p:sp>
        <p:nvSpPr>
          <p:cNvPr id="14" name="Oval 13"/>
          <p:cNvSpPr/>
          <p:nvPr/>
        </p:nvSpPr>
        <p:spPr>
          <a:xfrm>
            <a:off x="4953000" y="1685092"/>
            <a:ext cx="2286000" cy="2286000"/>
          </a:xfrm>
          <a:prstGeom prst="ellipse">
            <a:avLst/>
          </a:prstGeom>
          <a:solidFill>
            <a:schemeClr val="accent5">
              <a:alpha val="6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p:cNvSpPr txBox="1"/>
          <p:nvPr/>
        </p:nvSpPr>
        <p:spPr>
          <a:xfrm>
            <a:off x="5334000" y="2548116"/>
            <a:ext cx="1600200" cy="584776"/>
          </a:xfrm>
          <a:prstGeom prst="rect">
            <a:avLst/>
          </a:prstGeom>
          <a:noFill/>
        </p:spPr>
        <p:txBody>
          <a:bodyPr wrap="square" rtlCol="0" anchor="ctr">
            <a:spAutoFit/>
          </a:bodyPr>
          <a:lstStyle/>
          <a:p>
            <a:pPr algn="ctr"/>
            <a:r>
              <a:rPr lang="en-US" sz="3200" dirty="0" smtClean="0">
                <a:latin typeface="Eurostile"/>
                <a:cs typeface="Eurostile"/>
              </a:rPr>
              <a:t>SCREEN</a:t>
            </a:r>
            <a:endParaRPr lang="en-US" sz="3200" dirty="0">
              <a:latin typeface="Eurostile"/>
              <a:cs typeface="Eurostile"/>
            </a:endParaRPr>
          </a:p>
        </p:txBody>
      </p:sp>
      <p:sp>
        <p:nvSpPr>
          <p:cNvPr id="16" name="Oval 15"/>
          <p:cNvSpPr/>
          <p:nvPr/>
        </p:nvSpPr>
        <p:spPr>
          <a:xfrm>
            <a:off x="3429000" y="2904292"/>
            <a:ext cx="2286000" cy="2286000"/>
          </a:xfrm>
          <a:prstGeom prst="ellipse">
            <a:avLst/>
          </a:prstGeom>
          <a:solidFill>
            <a:schemeClr val="accent1">
              <a:alpha val="1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3505200" y="3767316"/>
            <a:ext cx="2079037" cy="584776"/>
          </a:xfrm>
          <a:prstGeom prst="rect">
            <a:avLst/>
          </a:prstGeom>
          <a:noFill/>
        </p:spPr>
        <p:txBody>
          <a:bodyPr wrap="square" rtlCol="0" anchor="ctr">
            <a:spAutoFit/>
          </a:bodyPr>
          <a:lstStyle/>
          <a:p>
            <a:pPr algn="ctr"/>
            <a:r>
              <a:rPr lang="en-US" sz="3200" dirty="0" smtClean="0">
                <a:solidFill>
                  <a:srgbClr val="BFBFBF"/>
                </a:solidFill>
                <a:latin typeface="Eurostile"/>
                <a:cs typeface="Eurostile"/>
              </a:rPr>
              <a:t>WINDOW</a:t>
            </a:r>
            <a:endParaRPr lang="en-US" sz="3200" dirty="0">
              <a:solidFill>
                <a:srgbClr val="BFBFBF"/>
              </a:solidFill>
              <a:latin typeface="Eurostile"/>
              <a:cs typeface="Eurostile"/>
            </a:endParaRPr>
          </a:p>
        </p:txBody>
      </p:sp>
      <p:sp>
        <p:nvSpPr>
          <p:cNvPr id="18" name="TextBox 17"/>
          <p:cNvSpPr txBox="1"/>
          <p:nvPr/>
        </p:nvSpPr>
        <p:spPr>
          <a:xfrm>
            <a:off x="6248400" y="1769984"/>
            <a:ext cx="2590800" cy="677108"/>
          </a:xfrm>
          <a:prstGeom prst="rect">
            <a:avLst/>
          </a:prstGeom>
          <a:noFill/>
        </p:spPr>
        <p:txBody>
          <a:bodyPr wrap="square" rtlCol="0">
            <a:spAutoFit/>
          </a:bodyPr>
          <a:lstStyle/>
          <a:p>
            <a:r>
              <a:rPr lang="en-US" sz="1100" dirty="0" smtClean="0">
                <a:latin typeface="Eurostile"/>
                <a:cs typeface="Eurostile"/>
              </a:rPr>
              <a:t>PROJECTING IMAGES AND INFORMATION</a:t>
            </a:r>
          </a:p>
          <a:p>
            <a:r>
              <a:rPr lang="en-US" sz="1600" dirty="0" smtClean="0">
                <a:latin typeface="Eurostile"/>
                <a:cs typeface="Eurostile"/>
              </a:rPr>
              <a:t>EXTRAVERT</a:t>
            </a:r>
            <a:endParaRPr lang="en-US" sz="1600" dirty="0">
              <a:latin typeface="Eurostile"/>
              <a:cs typeface="Eurostile"/>
            </a:endParaRPr>
          </a:p>
        </p:txBody>
      </p:sp>
      <p:sp>
        <p:nvSpPr>
          <p:cNvPr id="19" name="TextBox 18"/>
          <p:cNvSpPr txBox="1"/>
          <p:nvPr/>
        </p:nvSpPr>
        <p:spPr>
          <a:xfrm>
            <a:off x="381000" y="1837492"/>
            <a:ext cx="2590800" cy="677108"/>
          </a:xfrm>
          <a:prstGeom prst="rect">
            <a:avLst/>
          </a:prstGeom>
          <a:noFill/>
        </p:spPr>
        <p:txBody>
          <a:bodyPr wrap="square" rtlCol="0">
            <a:spAutoFit/>
          </a:bodyPr>
          <a:lstStyle/>
          <a:p>
            <a:pPr algn="r"/>
            <a:r>
              <a:rPr lang="en-US" sz="1100" dirty="0" smtClean="0">
                <a:solidFill>
                  <a:schemeClr val="bg1">
                    <a:lumMod val="75000"/>
                  </a:schemeClr>
                </a:solidFill>
                <a:latin typeface="Eurostile"/>
                <a:cs typeface="Eurostile"/>
              </a:rPr>
              <a:t>PROTECTING AND CONTAINING ALLOSPHERE</a:t>
            </a:r>
          </a:p>
          <a:p>
            <a:pPr algn="r"/>
            <a:r>
              <a:rPr lang="en-US" sz="1600" dirty="0" smtClean="0">
                <a:solidFill>
                  <a:schemeClr val="bg1">
                    <a:lumMod val="75000"/>
                  </a:schemeClr>
                </a:solidFill>
                <a:latin typeface="Eurostile"/>
                <a:cs typeface="Eurostile"/>
              </a:rPr>
              <a:t>INTRAVERT</a:t>
            </a:r>
            <a:endParaRPr lang="en-US" sz="1600" dirty="0">
              <a:solidFill>
                <a:schemeClr val="bg1">
                  <a:lumMod val="75000"/>
                </a:schemeClr>
              </a:solidFill>
              <a:latin typeface="Eurostile"/>
              <a:cs typeface="Eurostile"/>
            </a:endParaRPr>
          </a:p>
        </p:txBody>
      </p:sp>
      <p:sp>
        <p:nvSpPr>
          <p:cNvPr id="20" name="TextBox 19"/>
          <p:cNvSpPr txBox="1"/>
          <p:nvPr/>
        </p:nvSpPr>
        <p:spPr>
          <a:xfrm>
            <a:off x="3352800" y="4733092"/>
            <a:ext cx="2590800" cy="677108"/>
          </a:xfrm>
          <a:prstGeom prst="rect">
            <a:avLst/>
          </a:prstGeom>
          <a:noFill/>
        </p:spPr>
        <p:txBody>
          <a:bodyPr wrap="square" rtlCol="0">
            <a:spAutoFit/>
          </a:bodyPr>
          <a:lstStyle/>
          <a:p>
            <a:pPr algn="ctr"/>
            <a:r>
              <a:rPr lang="en-US" sz="1100" dirty="0" smtClean="0">
                <a:solidFill>
                  <a:srgbClr val="BFBFBF"/>
                </a:solidFill>
                <a:latin typeface="Eurostile"/>
                <a:cs typeface="Eurostile"/>
              </a:rPr>
              <a:t>ENABLING RELATIONSHIP BETWEEN THE INSIDE AND THE OUTSIDE</a:t>
            </a:r>
          </a:p>
          <a:p>
            <a:pPr algn="ctr"/>
            <a:r>
              <a:rPr lang="en-US" sz="1600" dirty="0" smtClean="0">
                <a:solidFill>
                  <a:srgbClr val="BFBFBF"/>
                </a:solidFill>
                <a:latin typeface="Eurostile"/>
                <a:cs typeface="Eurostile"/>
              </a:rPr>
              <a:t>INTER-VERT</a:t>
            </a:r>
            <a:endParaRPr lang="en-US" sz="1600" dirty="0">
              <a:solidFill>
                <a:srgbClr val="BFBFBF"/>
              </a:solidFill>
              <a:latin typeface="Eurostile"/>
              <a:cs typeface="Eurostile"/>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CONCEPT-1</a:t>
            </a:r>
            <a:endParaRPr lang="en-US" sz="3200" dirty="0">
              <a:latin typeface="Eurostile"/>
              <a:cs typeface="Eurostile"/>
            </a:endParaRPr>
          </a:p>
        </p:txBody>
      </p:sp>
      <p:sp>
        <p:nvSpPr>
          <p:cNvPr id="11" name="TextBox 10"/>
          <p:cNvSpPr txBox="1"/>
          <p:nvPr/>
        </p:nvSpPr>
        <p:spPr>
          <a:xfrm>
            <a:off x="609599" y="6167735"/>
            <a:ext cx="8001001" cy="430887"/>
          </a:xfrm>
          <a:prstGeom prst="rect">
            <a:avLst/>
          </a:prstGeom>
          <a:noFill/>
        </p:spPr>
        <p:txBody>
          <a:bodyPr wrap="square" rtlCol="0">
            <a:spAutoFit/>
          </a:bodyPr>
          <a:lstStyle/>
          <a:p>
            <a:r>
              <a:rPr lang="en-US" sz="1100" dirty="0" smtClean="0">
                <a:latin typeface="Eurostile"/>
                <a:cs typeface="Eurostile"/>
              </a:rPr>
              <a:t>THE SCREEN WILL ALERT US AT A DEFINITE TIME BEFORE THE EVENT STARTS, AND WILL BE ABLE TO REPRESENT MULTIPLE EVENTS AT A TIME</a:t>
            </a:r>
            <a:endParaRPr lang="en-US" sz="1100" dirty="0">
              <a:latin typeface="Eurostile"/>
              <a:cs typeface="Eurostile"/>
            </a:endParaRPr>
          </a:p>
        </p:txBody>
      </p:sp>
      <p:sp>
        <p:nvSpPr>
          <p:cNvPr id="18" name="TextBox 17"/>
          <p:cNvSpPr txBox="1"/>
          <p:nvPr/>
        </p:nvSpPr>
        <p:spPr>
          <a:xfrm>
            <a:off x="2819400" y="1390710"/>
            <a:ext cx="4114800" cy="600164"/>
          </a:xfrm>
          <a:prstGeom prst="rect">
            <a:avLst/>
          </a:prstGeom>
          <a:noFill/>
        </p:spPr>
        <p:txBody>
          <a:bodyPr wrap="square" rtlCol="0">
            <a:spAutoFit/>
          </a:bodyPr>
          <a:lstStyle/>
          <a:p>
            <a:r>
              <a:rPr lang="en-US" sz="1100" dirty="0" smtClean="0">
                <a:latin typeface="Eurostile"/>
                <a:cs typeface="Eurostile"/>
              </a:rPr>
              <a:t>THE WALL ACTING AS  A SCREEN BECOMES A VISUAL INFORMATION DEVICE, REPRESENTING THE DEGREE OF LIVELINESS ON CAMPUS…</a:t>
            </a:r>
            <a:endParaRPr lang="en-US" sz="1600" dirty="0">
              <a:latin typeface="Eurostile"/>
              <a:cs typeface="Eurostile"/>
            </a:endParaRPr>
          </a:p>
        </p:txBody>
      </p:sp>
      <p:sp>
        <p:nvSpPr>
          <p:cNvPr id="21" name="TextBox 20"/>
          <p:cNvSpPr txBox="1"/>
          <p:nvPr/>
        </p:nvSpPr>
        <p:spPr>
          <a:xfrm>
            <a:off x="761999" y="990600"/>
            <a:ext cx="8001001" cy="400110"/>
          </a:xfrm>
          <a:prstGeom prst="rect">
            <a:avLst/>
          </a:prstGeom>
          <a:noFill/>
        </p:spPr>
        <p:txBody>
          <a:bodyPr wrap="square" rtlCol="0">
            <a:spAutoFit/>
          </a:bodyPr>
          <a:lstStyle/>
          <a:p>
            <a:pPr algn="ctr"/>
            <a:r>
              <a:rPr lang="en-US" sz="2000" dirty="0" smtClean="0">
                <a:latin typeface="Eurostile"/>
                <a:cs typeface="Eurostile"/>
              </a:rPr>
              <a:t>DYNAMIC CAMPUS EVENT MAPPING</a:t>
            </a:r>
            <a:endParaRPr lang="en-US" sz="2000" dirty="0">
              <a:latin typeface="Eurostile"/>
              <a:cs typeface="Eurostile"/>
            </a:endParaRPr>
          </a:p>
        </p:txBody>
      </p:sp>
      <p:pic>
        <p:nvPicPr>
          <p:cNvPr id="23" name="Picture 22" descr="EVENTS_UCSB.tiff"/>
          <p:cNvPicPr>
            <a:picLocks noChangeAspect="1"/>
          </p:cNvPicPr>
          <p:nvPr/>
        </p:nvPicPr>
        <p:blipFill>
          <a:blip r:embed="rId2"/>
          <a:stretch>
            <a:fillRect/>
          </a:stretch>
        </p:blipFill>
        <p:spPr>
          <a:xfrm>
            <a:off x="609600" y="2179207"/>
            <a:ext cx="8077200" cy="3840593"/>
          </a:xfrm>
          <a:prstGeom prst="rect">
            <a:avLst/>
          </a:prstGeom>
        </p:spPr>
      </p:pic>
      <p:sp>
        <p:nvSpPr>
          <p:cNvPr id="24" name="TextBox 23"/>
          <p:cNvSpPr txBox="1"/>
          <p:nvPr/>
        </p:nvSpPr>
        <p:spPr>
          <a:xfrm>
            <a:off x="5715000" y="5188803"/>
            <a:ext cx="2971800" cy="830997"/>
          </a:xfrm>
          <a:prstGeom prst="rect">
            <a:avLst/>
          </a:prstGeom>
          <a:noFill/>
        </p:spPr>
        <p:txBody>
          <a:bodyPr wrap="square" rtlCol="0">
            <a:spAutoFit/>
          </a:bodyPr>
          <a:lstStyle/>
          <a:p>
            <a:pPr algn="r"/>
            <a:r>
              <a:rPr lang="en-US" sz="2400" b="1" dirty="0" smtClean="0">
                <a:solidFill>
                  <a:schemeClr val="bg1">
                    <a:lumMod val="65000"/>
                  </a:schemeClr>
                </a:solidFill>
                <a:latin typeface="Eurostile"/>
                <a:cs typeface="Eurostile"/>
              </a:rPr>
              <a:t>UCSB EVENT CALENDAR</a:t>
            </a:r>
            <a:endParaRPr lang="en-US" sz="2400" b="1" dirty="0">
              <a:solidFill>
                <a:schemeClr val="bg1">
                  <a:lumMod val="65000"/>
                </a:schemeClr>
              </a:solidFill>
              <a:latin typeface="Eurostile"/>
              <a:cs typeface="Eurostile"/>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CONCEPT-1</a:t>
            </a:r>
            <a:endParaRPr lang="en-US" sz="3200" dirty="0">
              <a:latin typeface="Eurostile"/>
              <a:cs typeface="Eurostile"/>
            </a:endParaRPr>
          </a:p>
        </p:txBody>
      </p:sp>
      <p:sp>
        <p:nvSpPr>
          <p:cNvPr id="21" name="TextBox 20"/>
          <p:cNvSpPr txBox="1"/>
          <p:nvPr/>
        </p:nvSpPr>
        <p:spPr>
          <a:xfrm>
            <a:off x="3124199" y="1456492"/>
            <a:ext cx="5715001" cy="892552"/>
          </a:xfrm>
          <a:prstGeom prst="rect">
            <a:avLst/>
          </a:prstGeom>
          <a:noFill/>
        </p:spPr>
        <p:txBody>
          <a:bodyPr wrap="square" rtlCol="0">
            <a:spAutoFit/>
          </a:bodyPr>
          <a:lstStyle/>
          <a:p>
            <a:r>
              <a:rPr lang="en-US" sz="2400" dirty="0" smtClean="0">
                <a:latin typeface="Eurostile"/>
                <a:cs typeface="Eurostile"/>
              </a:rPr>
              <a:t>EVENT DATA </a:t>
            </a:r>
            <a:r>
              <a:rPr lang="en-US" sz="1400" dirty="0" smtClean="0">
                <a:latin typeface="Eurostile"/>
                <a:cs typeface="Eurostile"/>
              </a:rPr>
              <a:t>WILL BE ENTERED TO A DATABASE BY THE ADMINISTRATIVE STAFF, FACULTY OR STUDENTS. THE DATA CATEGORIES WILL BE:</a:t>
            </a:r>
            <a:endParaRPr lang="en-US" sz="1400" dirty="0">
              <a:latin typeface="Eurostile"/>
              <a:cs typeface="Eurostile"/>
            </a:endParaRPr>
          </a:p>
        </p:txBody>
      </p:sp>
      <p:sp>
        <p:nvSpPr>
          <p:cNvPr id="8" name="TextBox 7"/>
          <p:cNvSpPr txBox="1"/>
          <p:nvPr/>
        </p:nvSpPr>
        <p:spPr>
          <a:xfrm>
            <a:off x="3048000" y="2492276"/>
            <a:ext cx="5791201" cy="2585323"/>
          </a:xfrm>
          <a:prstGeom prst="rect">
            <a:avLst/>
          </a:prstGeom>
          <a:noFill/>
        </p:spPr>
        <p:txBody>
          <a:bodyPr wrap="square" rtlCol="0">
            <a:spAutoFit/>
          </a:bodyPr>
          <a:lstStyle/>
          <a:p>
            <a:pPr>
              <a:buFont typeface="Arial"/>
              <a:buChar char="•"/>
            </a:pPr>
            <a:r>
              <a:rPr lang="en-US" dirty="0" smtClean="0">
                <a:latin typeface="Eurostile"/>
                <a:cs typeface="Eurostile"/>
              </a:rPr>
              <a:t>TIME (START – END)</a:t>
            </a:r>
          </a:p>
          <a:p>
            <a:pPr>
              <a:buFont typeface="Arial"/>
              <a:buChar char="•"/>
            </a:pPr>
            <a:r>
              <a:rPr lang="en-US" dirty="0" smtClean="0">
                <a:latin typeface="Eurostile"/>
                <a:cs typeface="Eurostile"/>
              </a:rPr>
              <a:t>DURATION</a:t>
            </a:r>
          </a:p>
          <a:p>
            <a:pPr>
              <a:buFont typeface="Arial"/>
              <a:buChar char="•"/>
            </a:pPr>
            <a:r>
              <a:rPr lang="en-US" dirty="0" smtClean="0">
                <a:latin typeface="Eurostile"/>
                <a:cs typeface="Eurostile"/>
              </a:rPr>
              <a:t>PLACE</a:t>
            </a:r>
          </a:p>
          <a:p>
            <a:pPr>
              <a:buFont typeface="Arial"/>
              <a:buChar char="•"/>
            </a:pPr>
            <a:r>
              <a:rPr lang="en-US" dirty="0" smtClean="0">
                <a:latin typeface="Eurostile"/>
                <a:cs typeface="Eurostile"/>
              </a:rPr>
              <a:t>EXPECTED ATTENDANCE (CAPACITY OF VENUE)</a:t>
            </a:r>
          </a:p>
          <a:p>
            <a:pPr>
              <a:buFont typeface="Arial"/>
              <a:buChar char="•"/>
            </a:pPr>
            <a:r>
              <a:rPr lang="en-US" dirty="0" smtClean="0">
                <a:latin typeface="Eurostile"/>
                <a:cs typeface="Eurostile"/>
              </a:rPr>
              <a:t>CATEGORY (PERFORMANCE, LECTURE, TRAINING, ETC)</a:t>
            </a:r>
          </a:p>
          <a:p>
            <a:pPr>
              <a:buFont typeface="Arial"/>
              <a:buChar char="•"/>
            </a:pPr>
            <a:r>
              <a:rPr lang="en-US" dirty="0" smtClean="0">
                <a:latin typeface="Eurostile"/>
                <a:cs typeface="Eurostile"/>
              </a:rPr>
              <a:t>PARTICIPANTS</a:t>
            </a:r>
          </a:p>
          <a:p>
            <a:pPr>
              <a:buFont typeface="Arial"/>
              <a:buChar char="•"/>
            </a:pPr>
            <a:r>
              <a:rPr lang="en-US" dirty="0" smtClean="0">
                <a:latin typeface="Eurostile"/>
                <a:cs typeface="Eurostile"/>
              </a:rPr>
              <a:t>ACADEMIC DEPARTMENT</a:t>
            </a:r>
          </a:p>
          <a:p>
            <a:pPr>
              <a:buFont typeface="Arial"/>
              <a:buChar char="•"/>
            </a:pPr>
            <a:r>
              <a:rPr lang="en-US" dirty="0" smtClean="0">
                <a:latin typeface="Eurostile"/>
                <a:cs typeface="Eurostile"/>
              </a:rPr>
              <a:t>SUBJECT</a:t>
            </a:r>
          </a:p>
          <a:p>
            <a:pPr>
              <a:buFont typeface="Arial"/>
              <a:buChar char="•"/>
            </a:pPr>
            <a:r>
              <a:rPr lang="en-US" dirty="0" smtClean="0">
                <a:latin typeface="Eurostile"/>
                <a:cs typeface="Eurostile"/>
              </a:rPr>
              <a:t>???</a:t>
            </a:r>
            <a:endParaRPr lang="en-US" dirty="0">
              <a:latin typeface="Eurostile"/>
              <a:cs typeface="Eurostile"/>
            </a:endParaRPr>
          </a:p>
        </p:txBody>
      </p:sp>
      <p:sp>
        <p:nvSpPr>
          <p:cNvPr id="9" name="TextBox 8"/>
          <p:cNvSpPr txBox="1"/>
          <p:nvPr/>
        </p:nvSpPr>
        <p:spPr>
          <a:xfrm>
            <a:off x="4495800" y="5376446"/>
            <a:ext cx="3733800" cy="338554"/>
          </a:xfrm>
          <a:prstGeom prst="rect">
            <a:avLst/>
          </a:prstGeom>
          <a:noFill/>
        </p:spPr>
        <p:txBody>
          <a:bodyPr wrap="square" rtlCol="0">
            <a:spAutoFit/>
          </a:bodyPr>
          <a:lstStyle/>
          <a:p>
            <a:pPr algn="r"/>
            <a:r>
              <a:rPr lang="en-US" sz="1600" dirty="0" smtClean="0">
                <a:latin typeface="Eurostile"/>
                <a:cs typeface="Eurostile"/>
              </a:rPr>
              <a:t>CATEGORIES FOR VISUALISATION</a:t>
            </a:r>
            <a:endParaRPr lang="en-US" sz="1600" dirty="0">
              <a:latin typeface="Eurostile"/>
              <a:cs typeface="Eurostile"/>
            </a:endParaRPr>
          </a:p>
        </p:txBody>
      </p:sp>
      <p:cxnSp>
        <p:nvCxnSpPr>
          <p:cNvPr id="12" name="Straight Connector 11"/>
          <p:cNvCxnSpPr/>
          <p:nvPr/>
        </p:nvCxnSpPr>
        <p:spPr>
          <a:xfrm>
            <a:off x="3124200" y="5376446"/>
            <a:ext cx="5105400"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01_theBall.jpg"/>
          <p:cNvPicPr>
            <a:picLocks noChangeAspect="1"/>
          </p:cNvPicPr>
          <p:nvPr/>
        </p:nvPicPr>
        <p:blipFill>
          <a:blip r:embed="rId2"/>
          <a:stretch>
            <a:fillRect/>
          </a:stretch>
        </p:blipFill>
        <p:spPr>
          <a:xfrm>
            <a:off x="1714500" y="991773"/>
            <a:ext cx="5753100" cy="5411153"/>
          </a:xfrm>
          <a:prstGeom prst="rect">
            <a:avLst/>
          </a:prstGeom>
        </p:spPr>
      </p:pic>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CONCEPT-1</a:t>
            </a:r>
            <a:endParaRPr lang="en-US" sz="3200" dirty="0">
              <a:latin typeface="Eurostile"/>
              <a:cs typeface="Eurostile"/>
            </a:endParaRPr>
          </a:p>
        </p:txBody>
      </p:sp>
      <p:sp>
        <p:nvSpPr>
          <p:cNvPr id="5" name="TextBox 4"/>
          <p:cNvSpPr txBox="1"/>
          <p:nvPr/>
        </p:nvSpPr>
        <p:spPr>
          <a:xfrm>
            <a:off x="2057400" y="1033046"/>
            <a:ext cx="5410200" cy="338554"/>
          </a:xfrm>
          <a:prstGeom prst="rect">
            <a:avLst/>
          </a:prstGeom>
          <a:noFill/>
        </p:spPr>
        <p:txBody>
          <a:bodyPr wrap="square" rtlCol="0">
            <a:spAutoFit/>
          </a:bodyPr>
          <a:lstStyle/>
          <a:p>
            <a:pPr algn="r"/>
            <a:r>
              <a:rPr lang="en-US" sz="1600" dirty="0" smtClean="0">
                <a:solidFill>
                  <a:schemeClr val="bg1"/>
                </a:solidFill>
                <a:latin typeface="Eurostile"/>
                <a:cs typeface="Eurostile"/>
              </a:rPr>
              <a:t>THE BALL IS A LUMINOUS MONO CELLULAR ORGANISM.</a:t>
            </a:r>
          </a:p>
          <a:p>
            <a:endParaRPr lang="en-US" sz="1600" dirty="0">
              <a:solidFill>
                <a:schemeClr val="bg1"/>
              </a:solidFill>
              <a:latin typeface="Eurostile"/>
              <a:cs typeface="Eurostile"/>
            </a:endParaRPr>
          </a:p>
        </p:txBody>
      </p:sp>
      <p:sp>
        <p:nvSpPr>
          <p:cNvPr id="6" name="TextBox 5"/>
          <p:cNvSpPr txBox="1"/>
          <p:nvPr/>
        </p:nvSpPr>
        <p:spPr>
          <a:xfrm>
            <a:off x="1676400" y="5562600"/>
            <a:ext cx="5791200" cy="830997"/>
          </a:xfrm>
          <a:prstGeom prst="rect">
            <a:avLst/>
          </a:prstGeom>
          <a:noFill/>
        </p:spPr>
        <p:txBody>
          <a:bodyPr wrap="square" rtlCol="0">
            <a:spAutoFit/>
          </a:bodyPr>
          <a:lstStyle/>
          <a:p>
            <a:pPr algn="r"/>
            <a:r>
              <a:rPr lang="en-US" sz="1600" dirty="0" smtClean="0">
                <a:solidFill>
                  <a:schemeClr val="bg1"/>
                </a:solidFill>
                <a:latin typeface="Eurostile"/>
                <a:cs typeface="Eurostile"/>
              </a:rPr>
              <a:t>AT ANY GIVEN TIME, IF THERE IS NO OUTSIDE STIMULUS, IT IS RANDOMLY BOUNCING ON THE CAMPUS MAP, ILLUMINTAING</a:t>
            </a:r>
          </a:p>
          <a:p>
            <a:pPr algn="r"/>
            <a:r>
              <a:rPr lang="en-US" sz="1600" dirty="0" smtClean="0">
                <a:solidFill>
                  <a:schemeClr val="bg1"/>
                </a:solidFill>
                <a:latin typeface="Eurostile"/>
                <a:cs typeface="Eurostile"/>
              </a:rPr>
              <a:t>THE RANDOM PLACES IT WONDERS…</a:t>
            </a:r>
            <a:endParaRPr lang="en-US" sz="1600" dirty="0">
              <a:solidFill>
                <a:schemeClr val="bg1"/>
              </a:solidFill>
              <a:latin typeface="Eurostile"/>
              <a:cs typeface="Eurostile"/>
            </a:endParaRPr>
          </a:p>
        </p:txBody>
      </p:sp>
      <p:sp>
        <p:nvSpPr>
          <p:cNvPr id="21" name="TextBox 20"/>
          <p:cNvSpPr txBox="1"/>
          <p:nvPr/>
        </p:nvSpPr>
        <p:spPr>
          <a:xfrm>
            <a:off x="2667000" y="514290"/>
            <a:ext cx="6248400" cy="400110"/>
          </a:xfrm>
          <a:prstGeom prst="rect">
            <a:avLst/>
          </a:prstGeom>
          <a:noFill/>
        </p:spPr>
        <p:txBody>
          <a:bodyPr wrap="square" rtlCol="0">
            <a:spAutoFit/>
          </a:bodyPr>
          <a:lstStyle/>
          <a:p>
            <a:r>
              <a:rPr lang="en-US" sz="2000" dirty="0" smtClean="0">
                <a:latin typeface="Eurostile"/>
                <a:cs typeface="Eurostile"/>
              </a:rPr>
              <a:t>PRELIMINARY PROPOSAL FOR VISUALISATION</a:t>
            </a:r>
            <a:endParaRPr lang="en-US" sz="2000" dirty="0">
              <a:latin typeface="Eurostile"/>
              <a:cs typeface="Eurostile"/>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02_theSpark.jpg"/>
          <p:cNvPicPr>
            <a:picLocks noChangeAspect="1"/>
          </p:cNvPicPr>
          <p:nvPr/>
        </p:nvPicPr>
        <p:blipFill>
          <a:blip r:embed="rId2"/>
          <a:stretch>
            <a:fillRect/>
          </a:stretch>
        </p:blipFill>
        <p:spPr>
          <a:xfrm>
            <a:off x="1714500" y="991775"/>
            <a:ext cx="5753100" cy="5411154"/>
          </a:xfrm>
          <a:prstGeom prst="rect">
            <a:avLst/>
          </a:prstGeom>
        </p:spPr>
      </p:pic>
      <p:sp>
        <p:nvSpPr>
          <p:cNvPr id="2" name="Title 1"/>
          <p:cNvSpPr>
            <a:spLocks noGrp="1"/>
          </p:cNvSpPr>
          <p:nvPr>
            <p:ph type="title"/>
          </p:nvPr>
        </p:nvSpPr>
        <p:spPr>
          <a:xfrm>
            <a:off x="533400" y="381000"/>
            <a:ext cx="8229600" cy="1143000"/>
          </a:xfrm>
        </p:spPr>
        <p:txBody>
          <a:bodyPr anchor="t">
            <a:normAutofit/>
          </a:bodyPr>
          <a:lstStyle/>
          <a:p>
            <a:pPr algn="l"/>
            <a:r>
              <a:rPr lang="en-US" sz="3200" dirty="0" smtClean="0">
                <a:latin typeface="Eurostile"/>
                <a:cs typeface="Eurostile"/>
              </a:rPr>
              <a:t>CONCEPT-1</a:t>
            </a:r>
            <a:endParaRPr lang="en-US" sz="3200" dirty="0">
              <a:latin typeface="Eurostile"/>
              <a:cs typeface="Eurostile"/>
            </a:endParaRPr>
          </a:p>
        </p:txBody>
      </p:sp>
      <p:sp>
        <p:nvSpPr>
          <p:cNvPr id="5" name="TextBox 4"/>
          <p:cNvSpPr txBox="1"/>
          <p:nvPr/>
        </p:nvSpPr>
        <p:spPr>
          <a:xfrm>
            <a:off x="2057400" y="5569803"/>
            <a:ext cx="5410200" cy="830997"/>
          </a:xfrm>
          <a:prstGeom prst="rect">
            <a:avLst/>
          </a:prstGeom>
          <a:noFill/>
        </p:spPr>
        <p:txBody>
          <a:bodyPr wrap="square" rtlCol="0">
            <a:spAutoFit/>
          </a:bodyPr>
          <a:lstStyle/>
          <a:p>
            <a:pPr algn="r"/>
            <a:r>
              <a:rPr lang="en-US" sz="1600" dirty="0" smtClean="0">
                <a:solidFill>
                  <a:schemeClr val="bg1"/>
                </a:solidFill>
                <a:latin typeface="Eurostile"/>
                <a:cs typeface="Eurostile"/>
              </a:rPr>
              <a:t>AT A DEFINITE TIME BEFORE ANY EVENT HAPPENING, A SMALL SPARK APPEARS ON THE PART OF THE SCREEN WHERE THE EVENT WILL TAKE PLACE</a:t>
            </a:r>
            <a:endParaRPr lang="en-US" sz="1600" dirty="0">
              <a:solidFill>
                <a:schemeClr val="bg1"/>
              </a:solidFill>
              <a:latin typeface="Eurostile"/>
              <a:cs typeface="Eurostile"/>
            </a:endParaRPr>
          </a:p>
        </p:txBody>
      </p:sp>
      <p:sp>
        <p:nvSpPr>
          <p:cNvPr id="21" name="TextBox 20"/>
          <p:cNvSpPr txBox="1"/>
          <p:nvPr/>
        </p:nvSpPr>
        <p:spPr>
          <a:xfrm>
            <a:off x="2667000" y="514290"/>
            <a:ext cx="6248400" cy="400110"/>
          </a:xfrm>
          <a:prstGeom prst="rect">
            <a:avLst/>
          </a:prstGeom>
          <a:noFill/>
        </p:spPr>
        <p:txBody>
          <a:bodyPr wrap="square" rtlCol="0">
            <a:spAutoFit/>
          </a:bodyPr>
          <a:lstStyle/>
          <a:p>
            <a:r>
              <a:rPr lang="en-US" sz="2000" dirty="0" smtClean="0">
                <a:latin typeface="Eurostile"/>
                <a:cs typeface="Eurostile"/>
              </a:rPr>
              <a:t>PRELIMINARY PROPOSAL FOR VISUALISATION</a:t>
            </a:r>
            <a:endParaRPr lang="en-US" sz="2000" dirty="0">
              <a:latin typeface="Eurostile"/>
              <a:cs typeface="Eurostile"/>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384</TotalTime>
  <Words>597</Words>
  <Application>Microsoft Macintosh PowerPoint</Application>
  <PresentationFormat>On-screen Show (4:3)</PresentationFormat>
  <Paragraphs>97</Paragraphs>
  <Slides>20</Slides>
  <Notes>0</Notes>
  <HiddenSlides>0</HiddenSlides>
  <MMClips>0</MMClips>
  <ScaleCrop>false</ScaleCrop>
  <HeadingPairs>
    <vt:vector size="4" baseType="variant">
      <vt:variant>
        <vt:lpstr>Design Template</vt:lpstr>
      </vt:variant>
      <vt:variant>
        <vt:i4>1</vt:i4>
      </vt:variant>
      <vt:variant>
        <vt:lpstr>Slide Titles</vt:lpstr>
      </vt:variant>
      <vt:variant>
        <vt:i4>20</vt:i4>
      </vt:variant>
    </vt:vector>
  </HeadingPairs>
  <TitlesOfParts>
    <vt:vector size="21" baseType="lpstr">
      <vt:lpstr>Office Theme</vt:lpstr>
      <vt:lpstr>MEDIA DESIGN PROPOSALS  FOR  CNSI (ELINGS) BUILDING, EAST WALL</vt:lpstr>
      <vt:lpstr>CONTEXT</vt:lpstr>
      <vt:lpstr>CONTEXT</vt:lpstr>
      <vt:lpstr>CONTEXT</vt:lpstr>
      <vt:lpstr>CONTEXT</vt:lpstr>
      <vt:lpstr>CONCEPT-1</vt:lpstr>
      <vt:lpstr>CONCEPT-1</vt:lpstr>
      <vt:lpstr>CONCEPT-1</vt:lpstr>
      <vt:lpstr>CONCEPT-1</vt:lpstr>
      <vt:lpstr>CONCEPT-1</vt:lpstr>
      <vt:lpstr>CONCEPT-1</vt:lpstr>
      <vt:lpstr>CONCEPT-1</vt:lpstr>
      <vt:lpstr>CONCEPT-1</vt:lpstr>
      <vt:lpstr>CONCEPT-1</vt:lpstr>
      <vt:lpstr>CONCEPT-2</vt:lpstr>
      <vt:lpstr>CONCEPT-2</vt:lpstr>
      <vt:lpstr>CONCEPT-2</vt:lpstr>
      <vt:lpstr>CONCEPT-2</vt:lpstr>
      <vt:lpstr>CONCEPT-2</vt:lpstr>
      <vt:lpstr>CONCEPT-2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 DESIGN PROPOSALS  FOR  CNSI (ELINGS) BUILDING, EAST WALL</dc:title>
  <dc:creator>solen</dc:creator>
  <cp:lastModifiedBy>solen</cp:lastModifiedBy>
  <cp:revision>54</cp:revision>
  <dcterms:created xsi:type="dcterms:W3CDTF">2009-10-27T06:51:14Z</dcterms:created>
  <dcterms:modified xsi:type="dcterms:W3CDTF">2009-10-27T06:51:43Z</dcterms:modified>
</cp:coreProperties>
</file>