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48" r:id="rId2"/>
    <p:sldId id="398" r:id="rId3"/>
    <p:sldId id="399" r:id="rId4"/>
    <p:sldId id="400" r:id="rId5"/>
    <p:sldId id="401" r:id="rId6"/>
    <p:sldId id="402" r:id="rId7"/>
    <p:sldId id="403" r:id="rId8"/>
    <p:sldId id="410" r:id="rId9"/>
    <p:sldId id="404" r:id="rId10"/>
    <p:sldId id="405" r:id="rId11"/>
    <p:sldId id="406" r:id="rId12"/>
    <p:sldId id="411" r:id="rId13"/>
    <p:sldId id="407" r:id="rId14"/>
    <p:sldId id="408" r:id="rId15"/>
    <p:sldId id="409" r:id="rId16"/>
    <p:sldId id="395" r:id="rId17"/>
  </p:sldIdLst>
  <p:sldSz cx="9144000" cy="6858000" type="letter"/>
  <p:notesSz cx="9144000" cy="6858000"/>
  <p:defaultTextStyle>
    <a:defPPr>
      <a:defRPr lang="en-US"/>
    </a:defPPr>
    <a:lvl1pPr marL="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25791" autoAdjust="0"/>
    <p:restoredTop sz="99437" autoAdjust="0"/>
  </p:normalViewPr>
  <p:slideViewPr>
    <p:cSldViewPr snapToObjects="1">
      <p:cViewPr>
        <p:scale>
          <a:sx n="100" d="100"/>
          <a:sy n="100" d="100"/>
        </p:scale>
        <p:origin x="-288" y="-5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62" d="100"/>
        <a:sy n="262" d="100"/>
      </p:scale>
      <p:origin x="0" y="106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7E633-F792-0944-BE90-7D00E10E8C3C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44C97-792F-024C-A4F6-234F590394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42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1E330-C464-4E44-BF8D-73232C23F7F0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6653A-BE99-E640-BD66-B5869A6D7C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8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45714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PFOM went to 8 countries, initially in a</a:t>
            </a:r>
            <a:r>
              <a:rPr lang="en-US" baseline="0" dirty="0" smtClean="0"/>
              <a:t> French and </a:t>
            </a:r>
            <a:r>
              <a:rPr lang="en-US" baseline="0" dirty="0" err="1" smtClean="0"/>
              <a:t>english</a:t>
            </a:r>
            <a:r>
              <a:rPr lang="en-US" baseline="0" dirty="0" smtClean="0"/>
              <a:t>, and eventually we incorporated Spanish, German, Italian and for Taipei, in Mandarin.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06653A-BE99-E640-BD66-B5869A6D7C6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6" indent="0">
              <a:buNone/>
              <a:defRPr sz="2000" b="1"/>
            </a:lvl2pPr>
            <a:lvl3pPr marL="914293" indent="0">
              <a:buNone/>
              <a:defRPr sz="1800" b="1"/>
            </a:lvl3pPr>
            <a:lvl4pPr marL="1371440" indent="0">
              <a:buNone/>
              <a:defRPr sz="1600" b="1"/>
            </a:lvl4pPr>
            <a:lvl5pPr marL="1828586" indent="0">
              <a:buNone/>
              <a:defRPr sz="1600" b="1"/>
            </a:lvl5pPr>
            <a:lvl6pPr marL="2285733" indent="0">
              <a:buNone/>
              <a:defRPr sz="1600" b="1"/>
            </a:lvl6pPr>
            <a:lvl7pPr marL="2742879" indent="0">
              <a:buNone/>
              <a:defRPr sz="1600" b="1"/>
            </a:lvl7pPr>
            <a:lvl8pPr marL="3200026" indent="0">
              <a:buNone/>
              <a:defRPr sz="1600" b="1"/>
            </a:lvl8pPr>
            <a:lvl9pPr marL="365717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6" indent="0">
              <a:buNone/>
              <a:defRPr sz="2800"/>
            </a:lvl2pPr>
            <a:lvl3pPr marL="914293" indent="0">
              <a:buNone/>
              <a:defRPr sz="2400"/>
            </a:lvl3pPr>
            <a:lvl4pPr marL="1371440" indent="0">
              <a:buNone/>
              <a:defRPr sz="2000"/>
            </a:lvl4pPr>
            <a:lvl5pPr marL="1828586" indent="0">
              <a:buNone/>
              <a:defRPr sz="2000"/>
            </a:lvl5pPr>
            <a:lvl6pPr marL="2285733" indent="0">
              <a:buNone/>
              <a:defRPr sz="2000"/>
            </a:lvl6pPr>
            <a:lvl7pPr marL="2742879" indent="0">
              <a:buNone/>
              <a:defRPr sz="2000"/>
            </a:lvl7pPr>
            <a:lvl8pPr marL="3200026" indent="0">
              <a:buNone/>
              <a:defRPr sz="2000"/>
            </a:lvl8pPr>
            <a:lvl9pPr marL="3657172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6" indent="0">
              <a:buNone/>
              <a:defRPr sz="1200"/>
            </a:lvl2pPr>
            <a:lvl3pPr marL="914293" indent="0">
              <a:buNone/>
              <a:defRPr sz="1000"/>
            </a:lvl3pPr>
            <a:lvl4pPr marL="1371440" indent="0">
              <a:buNone/>
              <a:defRPr sz="900"/>
            </a:lvl4pPr>
            <a:lvl5pPr marL="1828586" indent="0">
              <a:buNone/>
              <a:defRPr sz="900"/>
            </a:lvl5pPr>
            <a:lvl6pPr marL="2285733" indent="0">
              <a:buNone/>
              <a:defRPr sz="900"/>
            </a:lvl6pPr>
            <a:lvl7pPr marL="2742879" indent="0">
              <a:buNone/>
              <a:defRPr sz="900"/>
            </a:lvl7pPr>
            <a:lvl8pPr marL="3200026" indent="0">
              <a:buNone/>
              <a:defRPr sz="900"/>
            </a:lvl8pPr>
            <a:lvl9pPr marL="365717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F968142D-1521-6F49-B883-1EE2B5A55DC7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91429" tIns="45714" rIns="91429" bIns="45714"/>
          <a:lstStyle/>
          <a:p>
            <a:fld id="{EE35CA65-CA32-F04C-876A-949399ABA0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dirty="0" smtClean="0"/>
              <a:t>Data &amp; Its Expression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05000" y="1600200"/>
            <a:ext cx="6781800" cy="4800600"/>
          </a:xfrm>
          <a:prstGeom prst="rect">
            <a:avLst/>
          </a:prstGeom>
        </p:spPr>
        <p:txBody>
          <a:bodyPr vert="horz" lIns="91429" tIns="45714" rIns="91429" bIns="4571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146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860" indent="-342860" algn="l" defTabSz="457146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Arial"/>
          <a:ea typeface="+mn-ea"/>
          <a:cs typeface="Arial"/>
        </a:defRPr>
      </a:lvl1pPr>
      <a:lvl2pPr marL="742863" indent="-285717" algn="l" defTabSz="457146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"/>
          <a:ea typeface="+mn-ea"/>
          <a:cs typeface="Arial"/>
        </a:defRPr>
      </a:lvl2pPr>
      <a:lvl3pPr marL="1142867" indent="-228573" algn="l" defTabSz="457146" rtl="0" eaLnBrk="1" latinLnBrk="0" hangingPunct="1">
        <a:spcBef>
          <a:spcPct val="20000"/>
        </a:spcBef>
        <a:buFont typeface="Arial"/>
        <a:buChar char="•"/>
        <a:defRPr sz="2200" b="0" i="0" kern="1200">
          <a:solidFill>
            <a:schemeClr val="tx1"/>
          </a:solidFill>
          <a:latin typeface="Arial"/>
          <a:ea typeface="+mn-ea"/>
          <a:cs typeface="Arial"/>
        </a:defRPr>
      </a:lvl3pPr>
      <a:lvl4pPr marL="1600013" indent="-228573" algn="l" defTabSz="457146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Arial"/>
          <a:ea typeface="+mn-ea"/>
          <a:cs typeface="Arial"/>
        </a:defRPr>
      </a:lvl4pPr>
      <a:lvl5pPr marL="2057159" indent="-228573" algn="l" defTabSz="457146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30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457146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4571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ucsb.edu/news-topics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2009/10/20/science/20books.html?pagewanted=all&amp;_r=0" TargetMode="External"/><Relationship Id="rId4" Type="http://schemas.openxmlformats.org/officeDocument/2006/relationships/hyperlink" Target="http://www.project2061.org/publications/sfaa/online/chap3.htm%23nattech" TargetMode="External"/><Relationship Id="rId5" Type="http://schemas.openxmlformats.org/officeDocument/2006/relationships/hyperlink" Target="http://www.ucsb.edu/news-topic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vislab.ucsb.edu" TargetMode="External"/><Relationship Id="rId3" Type="http://schemas.openxmlformats.org/officeDocument/2006/relationships/hyperlink" Target="http://www.georgelegrady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M254 Arts &amp; Engineering Research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501153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</a:pPr>
            <a:r>
              <a:rPr lang="en-US" dirty="0" smtClean="0"/>
              <a:t>Fall 2013, Studio 2611, </a:t>
            </a:r>
            <a:r>
              <a:rPr lang="en-US" dirty="0" err="1" smtClean="0"/>
              <a:t>Elings</a:t>
            </a:r>
            <a:r>
              <a:rPr lang="en-US" dirty="0" smtClean="0"/>
              <a:t> Hall</a:t>
            </a:r>
          </a:p>
          <a:p>
            <a:pPr algn="l">
              <a:spcBef>
                <a:spcPts val="0"/>
              </a:spcBef>
            </a:pPr>
            <a:r>
              <a:rPr lang="en-US" dirty="0" smtClean="0"/>
              <a:t>Tues-Thurs 12:00 to 1:50pm</a:t>
            </a:r>
          </a:p>
          <a:p>
            <a:pPr algn="l">
              <a:spcBef>
                <a:spcPts val="0"/>
              </a:spcBef>
            </a:pPr>
            <a:r>
              <a:rPr lang="en-US" dirty="0" err="1"/>
              <a:t>s</a:t>
            </a:r>
            <a:r>
              <a:rPr lang="en-US" dirty="0" err="1" smtClean="0"/>
              <a:t>terlingcrispin@gmail.com</a:t>
            </a: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err="1" smtClean="0"/>
              <a:t>legrady</a:t>
            </a:r>
            <a:r>
              <a:rPr lang="en-US" err="1" smtClean="0"/>
              <a:t>@</a:t>
            </a:r>
            <a:r>
              <a:rPr lang="en-US" smtClean="0"/>
              <a:t>mat.ucsb.edu</a:t>
            </a:r>
            <a:endParaRPr lang="en-US" dirty="0" smtClean="0"/>
          </a:p>
          <a:p>
            <a:pPr algn="l">
              <a:spcBef>
                <a:spcPts val="0"/>
              </a:spcBef>
            </a:pPr>
            <a:r>
              <a:rPr lang="en-US" dirty="0" smtClean="0"/>
              <a:t>Experimental Visualization Lab</a:t>
            </a:r>
          </a:p>
          <a:p>
            <a:pPr algn="l">
              <a:spcBef>
                <a:spcPts val="0"/>
              </a:spcBef>
            </a:pPr>
            <a:r>
              <a:rPr lang="en-US" dirty="0" smtClean="0"/>
              <a:t>Media Arts &amp; Technology Program</a:t>
            </a:r>
          </a:p>
          <a:p>
            <a:pPr algn="l">
              <a:spcBef>
                <a:spcPts val="0"/>
              </a:spcBef>
            </a:pPr>
            <a:r>
              <a:rPr lang="en-US" dirty="0" smtClean="0"/>
              <a:t>UC Santa Barbara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will do in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Each student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may have a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specific research agenda: Define the agenda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Course focus is to define methodology of discovery and representation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We will study examples of research through science lab visits and review of UCSB research activities as listed at: </a:t>
            </a:r>
            <a:r>
              <a:rPr lang="en-US" dirty="0">
                <a:hlinkClick r:id="rId3"/>
              </a:rPr>
              <a:t>http://www.ucsb.edu/news-topics/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presentation/short paper of conclusions of similarities/differences </a:t>
            </a:r>
            <a:r>
              <a:rPr lang="en-US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based on lab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visits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407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Wk1</a:t>
            </a:r>
            <a:r>
              <a:rPr lang="en-US" dirty="0"/>
              <a:t>: </a:t>
            </a:r>
            <a:r>
              <a:rPr lang="en-US" dirty="0" smtClean="0"/>
              <a:t>Review of research definitions: </a:t>
            </a:r>
            <a:r>
              <a:rPr lang="en-US" dirty="0"/>
              <a:t>What are various forms of research: science research, humanities research, and </a:t>
            </a:r>
            <a:r>
              <a:rPr lang="en-US" dirty="0" smtClean="0"/>
              <a:t>artistic research</a:t>
            </a:r>
            <a:r>
              <a:rPr lang="en-US" dirty="0"/>
              <a:t>.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Wk2, 3</a:t>
            </a:r>
            <a:r>
              <a:rPr lang="en-US" dirty="0"/>
              <a:t>: </a:t>
            </a:r>
            <a:r>
              <a:rPr lang="en-US" dirty="0" smtClean="0"/>
              <a:t>How </a:t>
            </a:r>
            <a:r>
              <a:rPr lang="en-US" dirty="0"/>
              <a:t>do scientists get from analysis of data to discovery? What is the methodology and what is the process by which that happens</a:t>
            </a:r>
            <a:r>
              <a:rPr lang="en-US" dirty="0" smtClean="0"/>
              <a:t>? Do artists proceed in a similar or different way?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/>
              <a:t>Wk4,5</a:t>
            </a:r>
            <a:r>
              <a:rPr lang="en-US" dirty="0"/>
              <a:t>: </a:t>
            </a:r>
            <a:r>
              <a:rPr lang="en-US" dirty="0" smtClean="0"/>
              <a:t>What </a:t>
            </a:r>
            <a:r>
              <a:rPr lang="en-US" dirty="0"/>
              <a:t>are the </a:t>
            </a:r>
            <a:r>
              <a:rPr lang="en-US" dirty="0" smtClean="0"/>
              <a:t>methods of representation? To what degree do Aesthetics play a role in the process of scientific representation? </a:t>
            </a:r>
            <a:r>
              <a:rPr lang="en-US" dirty="0"/>
              <a:t> </a:t>
            </a:r>
            <a:r>
              <a:rPr lang="en-US" dirty="0" smtClean="0"/>
              <a:t>(rather then the look of it?)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Wk</a:t>
            </a:r>
            <a:r>
              <a:rPr lang="en-US" b="1" dirty="0"/>
              <a:t> 3 to 10 intermittent</a:t>
            </a:r>
            <a:r>
              <a:rPr lang="en-US" dirty="0"/>
              <a:t>: W</a:t>
            </a:r>
            <a:r>
              <a:rPr lang="en-US" dirty="0" smtClean="0"/>
              <a:t>e </a:t>
            </a:r>
            <a:r>
              <a:rPr lang="en-US" dirty="0"/>
              <a:t>will visit labs, study how the UCSB news has synthesized research into a form that has broad </a:t>
            </a:r>
            <a:r>
              <a:rPr lang="en-US" dirty="0" smtClean="0"/>
              <a:t>understandin</a:t>
            </a:r>
            <a:r>
              <a:rPr lang="en-US" dirty="0"/>
              <a:t>g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err="1"/>
              <a:t>Wk</a:t>
            </a:r>
            <a:r>
              <a:rPr lang="en-US" b="1" dirty="0"/>
              <a:t> 6, 7</a:t>
            </a:r>
            <a:r>
              <a:rPr lang="en-US" dirty="0" smtClean="0"/>
              <a:t>:Once </a:t>
            </a:r>
            <a:r>
              <a:rPr lang="en-US" dirty="0"/>
              <a:t>discovery is achieved how is it represented, conveyed, etc. Whereas data to discovery is a process of transformation, representing knowledge involves translation. 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b="1" dirty="0" err="1"/>
              <a:t>Wk</a:t>
            </a:r>
            <a:r>
              <a:rPr lang="en-US" b="1" dirty="0"/>
              <a:t> 8,9,10</a:t>
            </a:r>
            <a:r>
              <a:rPr lang="en-US" dirty="0" smtClean="0"/>
              <a:t>:The </a:t>
            </a:r>
            <a:r>
              <a:rPr lang="en-US" dirty="0"/>
              <a:t>course will complete with a student presentation on the topic </a:t>
            </a:r>
            <a:r>
              <a:rPr lang="en-US" dirty="0" smtClean="0"/>
              <a:t>of </a:t>
            </a:r>
            <a:r>
              <a:rPr lang="en-US" dirty="0"/>
              <a:t>research, </a:t>
            </a:r>
            <a:r>
              <a:rPr lang="en-US" dirty="0" smtClean="0"/>
              <a:t>discovery, </a:t>
            </a:r>
            <a:r>
              <a:rPr lang="en-US" dirty="0"/>
              <a:t>and </a:t>
            </a:r>
            <a:r>
              <a:rPr lang="en-US" dirty="0" smtClean="0"/>
              <a:t>representation</a:t>
            </a:r>
            <a:r>
              <a:rPr lang="en-US" smtClean="0"/>
              <a:t>, as a </a:t>
            </a:r>
            <a:r>
              <a:rPr lang="en-US" dirty="0" smtClean="0"/>
              <a:t>paper posted at the course website</a:t>
            </a:r>
            <a:endParaRPr lang="en-US" dirty="0"/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8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 Nature of Technology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W. Brian Arthur (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NYTimes review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Ignorance: How it Drives Science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Stuart </a:t>
            </a:r>
            <a:r>
              <a:rPr lang="en-US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Firestein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, (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NYTimes Review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hlinkClick r:id="rId4"/>
              </a:rPr>
              <a:t>Nature of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4"/>
              </a:rPr>
              <a:t>Science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5"/>
              </a:rPr>
              <a:t>UCSB News Topics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603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your Work in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Results will impact on the following: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symposium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(winter 2014) which will bring together experts in the fields of Arts, Engineering and Humanities research methodologies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exhibition of scientific research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scheduled for 2016 for the UCSB Art Museum</a:t>
            </a: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624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Questions to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explore: 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Science is a procedural process so what are the methods by which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data becomes discovery? </a:t>
            </a:r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are the metrics for evaluation?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To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degree does aesthetics have a role 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a) in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discovery process and 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b) in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experience of presenting the research?</a:t>
            </a: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28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Contributions to the field:(from </a:t>
            </a:r>
            <a:r>
              <a:rPr lang="en-US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J.Gibson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ECE) 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Define what you did and why was it worth it?</a:t>
            </a:r>
          </a:p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the state-of-the art and where does your work fit in? </a:t>
            </a:r>
          </a:p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were the key decisions that you made and why did you make those choices?</a:t>
            </a:r>
          </a:p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are the results and how does your work compare with others in the field?</a:t>
            </a:r>
          </a:p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did the decisions that you made impact your results and performance?</a:t>
            </a:r>
          </a:p>
          <a:p>
            <a:r>
              <a:rPr lang="en-US" sz="26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future research should be pursued to build on your work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?</a:t>
            </a:r>
          </a:p>
          <a:p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6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George Legrady</a:t>
            </a:r>
          </a:p>
          <a:p>
            <a:pPr>
              <a:buNone/>
            </a:pPr>
            <a:r>
              <a:rPr lang="en-US" dirty="0" smtClean="0"/>
              <a:t>Director, Experimental Visualization Lab</a:t>
            </a:r>
          </a:p>
          <a:p>
            <a:pPr>
              <a:buNone/>
            </a:pPr>
            <a:r>
              <a:rPr lang="en-US" dirty="0" smtClean="0"/>
              <a:t>Media Arts &amp; Technology PhD program</a:t>
            </a:r>
          </a:p>
          <a:p>
            <a:pPr>
              <a:buNone/>
            </a:pPr>
            <a:r>
              <a:rPr lang="en-US" dirty="0" smtClean="0"/>
              <a:t>University of California, Santa Barbara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http://vislab.ucsb.edu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http://www.georgelegrady.com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>
              <a:ea typeface="ＭＳ Ｐゴシック" charset="-128"/>
              <a:cs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00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M254 Study Plan &amp;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is Research?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does research take place?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Articulate the methodologies and processes</a:t>
            </a:r>
          </a:p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What are theoretical &amp; applied directions? 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are the intersections of arts and engineering/science?</a:t>
            </a:r>
          </a:p>
        </p:txBody>
      </p:sp>
    </p:spTree>
    <p:extLst>
      <p:ext uri="{BB962C8B-B14F-4D97-AF65-F5344CB8AC3E}">
        <p14:creationId xmlns:p14="http://schemas.microsoft.com/office/powerpoint/2010/main" val="1018509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Any gathering of data for the advance- </a:t>
            </a:r>
            <a:r>
              <a:rPr lang="en-US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ment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of knowledge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Basic Research: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Driven by interest to increase understanding about fundamental principles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Applied Research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A form of systematic inquiry involving literature study, methodologies, with the goal of solving practical problems </a:t>
            </a:r>
          </a:p>
        </p:txBody>
      </p:sp>
    </p:spTree>
    <p:extLst>
      <p:ext uri="{BB962C8B-B14F-4D97-AF65-F5344CB8AC3E}">
        <p14:creationId xmlns:p14="http://schemas.microsoft.com/office/powerpoint/2010/main" val="19325010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Scientific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Information and theories about the properties of the world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Hypothesis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A testable prediction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Conceptual definition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Description of a concept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Gathering Data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Selecting samples (with instruments)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Analysis of Data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To draw conclusions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Verification of Hypothesis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Communication of Results </a:t>
            </a:r>
          </a:p>
        </p:txBody>
      </p:sp>
    </p:spTree>
    <p:extLst>
      <p:ext uri="{BB962C8B-B14F-4D97-AF65-F5344CB8AC3E}">
        <p14:creationId xmlns:p14="http://schemas.microsoft.com/office/powerpoint/2010/main" val="358337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Artistic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Creative works are considered both the research and the object of research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Usually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practice based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but some artists bring analytical methods (semantics, semiotics,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etc.)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Methodologies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tend to be individually defined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rather then discipline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prescribed</a:t>
            </a: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Value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To what degree does the artistic approach create meaning that could not have been addressed otherwise?</a:t>
            </a:r>
          </a:p>
          <a:p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6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Humanities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Interpretation is determined by Context: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ocial, historical, cultural, political, etc.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Argue that data </a:t>
            </a:r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is never neutral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. Its meaning is always determined by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interpretation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Focus is on the process of interpretation</a:t>
            </a:r>
          </a:p>
          <a:p>
            <a:r>
              <a:rPr lang="en-US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Culture and ideology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determine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 </a:t>
            </a:r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meaning of data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576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There is effort to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capture phenomena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Through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collection of data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 of analyzing the data leads to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Discovery. How does that happen?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How does one then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represent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results?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Each discipline has </a:t>
            </a:r>
            <a:r>
              <a:rPr lang="en-US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specific conventions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papers, conferences, books, installations, visualizations, performance, etc.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To what degree does discipline-specific conventions allow for and constrain expression? </a:t>
            </a: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54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Aesthetic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Science relies on </a:t>
            </a:r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methodology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- to what degree does aesthetics have a role in decision-making?</a:t>
            </a:r>
          </a:p>
          <a:p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Aesthetics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Perception, the senses, what feels coherent, insightful, etc.</a:t>
            </a:r>
          </a:p>
          <a:p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Metaphor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Something is like something else. </a:t>
            </a:r>
            <a:r>
              <a:rPr lang="en-US" i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Nature does it better</a:t>
            </a:r>
          </a:p>
          <a:p>
            <a:r>
              <a:rPr lang="en-US" u="sng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Indexicality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Points to something else</a:t>
            </a:r>
          </a:p>
          <a:p>
            <a:r>
              <a:rPr lang="en-US" u="sng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Serendipity in Science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: Case studies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66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To map out the process by which data collection leads to discovery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To study the role of tools, technologies as means of discovery expressions</a:t>
            </a:r>
          </a:p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what degree is the representation a neutral process?</a:t>
            </a:r>
            <a:endParaRPr lang="en-US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en-US" b="1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08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11373</TotalTime>
  <Words>1195</Words>
  <Application>Microsoft Macintosh PowerPoint</Application>
  <PresentationFormat>Letter Paper (8.5x11 in)</PresentationFormat>
  <Paragraphs>134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M254 Arts &amp; Engineering Research</vt:lpstr>
      <vt:lpstr>M254 Study Plan &amp; Goals</vt:lpstr>
      <vt:lpstr>Research Definitions</vt:lpstr>
      <vt:lpstr>Scientific Research</vt:lpstr>
      <vt:lpstr>Artistic Research</vt:lpstr>
      <vt:lpstr>Humanities Research</vt:lpstr>
      <vt:lpstr>Generalities</vt:lpstr>
      <vt:lpstr>Aesthetic Considerations</vt:lpstr>
      <vt:lpstr>Course Goals</vt:lpstr>
      <vt:lpstr>What we will do in the course</vt:lpstr>
      <vt:lpstr>Schedule</vt:lpstr>
      <vt:lpstr>References</vt:lpstr>
      <vt:lpstr>Impact of your Work in the Course</vt:lpstr>
      <vt:lpstr>Questions to explore: </vt:lpstr>
      <vt:lpstr>Contributions to the field:(from J.Gibson ECE) </vt:lpstr>
      <vt:lpstr>PowerPoint Presentation</vt:lpstr>
    </vt:vector>
  </TitlesOfParts>
  <Company>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gtl l</dc:creator>
  <cp:lastModifiedBy>George Legrady</cp:lastModifiedBy>
  <cp:revision>146</cp:revision>
  <cp:lastPrinted>2011-02-10T05:48:14Z</cp:lastPrinted>
  <dcterms:created xsi:type="dcterms:W3CDTF">2012-01-10T19:52:55Z</dcterms:created>
  <dcterms:modified xsi:type="dcterms:W3CDTF">2013-10-01T18:06:38Z</dcterms:modified>
</cp:coreProperties>
</file>